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F9703-5723-4031-A914-48DE80CD384D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6D588-A61D-45FA-AE28-9AED675C438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98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859202CA-E646-4D43-A002-EC015983B0EA}" type="slidenum">
              <a:rPr lang="en-GB" smtClean="0">
                <a:solidFill>
                  <a:prstClr val="black"/>
                </a:solidFill>
                <a:cs typeface="Lucida Sans Unicode" pitchFamily="34" charset="0"/>
              </a:rPr>
              <a:pPr eaLnBrk="1" hangingPunct="1">
                <a:buFont typeface="Arial" pitchFamily="34" charset="0"/>
                <a:buNone/>
              </a:pPr>
              <a:t>5</a:t>
            </a:fld>
            <a:endParaRPr lang="en-GB" smtClean="0">
              <a:solidFill>
                <a:prstClr val="black"/>
              </a:solidFill>
              <a:cs typeface="Lucida Sans Unicode" pitchFamily="34" charset="0"/>
            </a:endParaRPr>
          </a:p>
        </p:txBody>
      </p:sp>
      <p:sp>
        <p:nvSpPr>
          <p:cNvPr id="184323" name="Text Box 1"/>
          <p:cNvSpPr txBox="1">
            <a:spLocks noChangeArrowheads="1"/>
          </p:cNvSpPr>
          <p:nvPr/>
        </p:nvSpPr>
        <p:spPr bwMode="auto">
          <a:xfrm>
            <a:off x="2143125" y="685800"/>
            <a:ext cx="2571750" cy="343111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8432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1"/>
            <a:ext cx="5485210" cy="41126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44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975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7134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74F1A-54F2-4C2E-989D-9863A6AD8A3B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8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6414C-CCF0-4448-B997-B653183750F2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73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39752-A12D-4CA8-81F4-30651D9CADD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7DB2-D286-4265-A5B8-8C0ECB356047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957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63F9-5B9A-4ADB-A0A4-D7CE104E7E5A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91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A42F5-603E-47A8-8C22-C0BE56B482AE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3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829D-CF4B-4D0D-BE68-7D4A32C658A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87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48BA5-7F3C-4D6B-87D9-70DDDEED6A65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7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1911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8ED88-3B8E-4045-9E70-E2501342EA75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24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D2BB4-DB24-468A-8715-97034AA51516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72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D5FA8-3C81-468C-8575-E90DD0A3B189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11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785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88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99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297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221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259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009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3254-2DF5-4F96-966F-99C194AED2A8}" type="datetimeFigureOut">
              <a:rPr lang="pl-PL" smtClean="0"/>
              <a:t>2012-12-22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A5E3D-68CF-44F8-A75A-8A165F9E1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365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9990A7-0825-4ABF-9CF5-141C1C529E34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28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Bezpieczeństwo międzynarodowe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Cz. III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0551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242888" y="1196975"/>
            <a:ext cx="87122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000" b="1">
                <a:solidFill>
                  <a:srgbClr val="C00000"/>
                </a:solidFill>
                <a:latin typeface="Arial Black" pitchFamily="34" charset="0"/>
              </a:rPr>
              <a:t>Utrzymanie własnej determinacji i gotowości do działania</a:t>
            </a:r>
            <a:br>
              <a:rPr lang="pl-PL" sz="2000" b="1">
                <a:solidFill>
                  <a:srgbClr val="C00000"/>
                </a:solidFill>
                <a:latin typeface="Arial Black" pitchFamily="34" charset="0"/>
              </a:rPr>
            </a:br>
            <a:r>
              <a:rPr lang="pl-PL" sz="2000" b="1">
                <a:solidFill>
                  <a:srgbClr val="00B0F0"/>
                </a:solidFill>
                <a:latin typeface="Arial Black" pitchFamily="34" charset="0"/>
              </a:rPr>
              <a:t>(podmiotowość strategiczna!) 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w pełnym spektrum dziedzin, obszarów i sektorów bezpieczeństwa narodowego z priorytetowym traktowaniem tych, w których sojusznicze (wspólne) działanie może być utrudnione (sytuacje trudnokonsensusowe);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000" b="1">
                <a:solidFill>
                  <a:srgbClr val="C00000"/>
                </a:solidFill>
                <a:latin typeface="Arial Black" pitchFamily="34" charset="0"/>
              </a:rPr>
              <a:t>Umacnianie międzynarodowej wspólnoty bezpieczeństwa 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poprzez działanie na rzecz pogłębiania procesów integracyjnych w Europie opartych na </a:t>
            </a:r>
            <a:r>
              <a:rPr lang="pl-PL" sz="2000" b="1">
                <a:solidFill>
                  <a:srgbClr val="00B0F0"/>
                </a:solidFill>
                <a:latin typeface="Arial Black" pitchFamily="34" charset="0"/>
              </a:rPr>
              <a:t>wspólnocie interesów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 (konsolidacja NATO, wspólnota interesów  w UE, partnerstwo z USA);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000" b="1">
                <a:solidFill>
                  <a:srgbClr val="C00000"/>
                </a:solidFill>
                <a:latin typeface="Arial Black" pitchFamily="34" charset="0"/>
              </a:rPr>
              <a:t>Wspieranie i selektywny udział w międzynarodowym reagowaniu kryzysowym 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(prewencja, stabilizacja), przeciwdziałającej powstaniu nowych źródeł zagrożeń lub rozprzestrzenianiu się już istniejących kryzysów w wymiarze ponadregionalnym.</a:t>
            </a:r>
          </a:p>
        </p:txBody>
      </p:sp>
      <p:sp>
        <p:nvSpPr>
          <p:cNvPr id="156675" name="Rectangle 6"/>
          <p:cNvSpPr>
            <a:spLocks noChangeArrowheads="1"/>
          </p:cNvSpPr>
          <p:nvPr/>
        </p:nvSpPr>
        <p:spPr bwMode="auto">
          <a:xfrm>
            <a:off x="323850" y="115888"/>
            <a:ext cx="84248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b="1">
                <a:solidFill>
                  <a:srgbClr val="396497"/>
                </a:solidFill>
                <a:latin typeface="Arial" pitchFamily="34" charset="0"/>
                <a:cs typeface="Arial" pitchFamily="34" charset="0"/>
              </a:rPr>
              <a:t>Strategia operacyjna - priorytety</a:t>
            </a:r>
            <a:endParaRPr lang="en-US" sz="28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8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676" name="Line 4"/>
          <p:cNvSpPr>
            <a:spLocks noChangeShapeType="1"/>
          </p:cNvSpPr>
          <p:nvPr/>
        </p:nvSpPr>
        <p:spPr bwMode="auto">
          <a:xfrm flipV="1">
            <a:off x="1001713" y="836613"/>
            <a:ext cx="748823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BBN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Grudzień 2012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AB8B7-17D1-4CB6-8DBF-B0841EBD28A1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0F7A3-05D2-4B02-8783-2D0E9E7EDD79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7700" name="Text Box 2"/>
          <p:cNvSpPr txBox="1">
            <a:spLocks noChangeArrowheads="1"/>
          </p:cNvSpPr>
          <p:nvPr/>
        </p:nvSpPr>
        <p:spPr bwMode="auto">
          <a:xfrm>
            <a:off x="250825" y="0"/>
            <a:ext cx="88931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3200" b="1">
                <a:solidFill>
                  <a:prstClr val="black"/>
                </a:solidFill>
                <a:latin typeface="Arial Black" pitchFamily="34" charset="0"/>
              </a:rPr>
              <a:t>Rodzaje działań (operacji) strategicznych</a:t>
            </a:r>
          </a:p>
        </p:txBody>
      </p:sp>
      <p:sp>
        <p:nvSpPr>
          <p:cNvPr id="157701" name="Text Box 3"/>
          <p:cNvSpPr txBox="1">
            <a:spLocks noChangeArrowheads="1"/>
          </p:cNvSpPr>
          <p:nvPr/>
        </p:nvSpPr>
        <p:spPr bwMode="auto">
          <a:xfrm>
            <a:off x="109538" y="1103313"/>
            <a:ext cx="8928100" cy="618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81000" indent="-3810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Symbol" pitchFamily="18" charset="2"/>
              <a:buChar char="·"/>
            </a:pPr>
            <a:r>
              <a:rPr lang="pl-PL" sz="2000" b="1">
                <a:solidFill>
                  <a:srgbClr val="FF3300"/>
                </a:solidFill>
                <a:latin typeface="Arial Black" pitchFamily="34" charset="0"/>
              </a:rPr>
              <a:t>działania stabilizacyjne</a:t>
            </a:r>
            <a:r>
              <a:rPr lang="pl-PL" sz="2000" b="1">
                <a:solidFill>
                  <a:srgbClr val="000066"/>
                </a:solidFill>
                <a:latin typeface="Arial Black" pitchFamily="34" charset="0"/>
              </a:rPr>
              <a:t> - realizowane w czasie pokoju, obejmujące bieżące zapobieganie wystąpieniu zagrożeń  poprzez neutralizowanie ich potencjalnych źródeł oraz stabilizowanie i umacnianie bezpiecznego środowiska (otoczenia) międzynarodowego Polski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Symbol" pitchFamily="18" charset="2"/>
              <a:buChar char="·"/>
            </a:pPr>
            <a:r>
              <a:rPr lang="pl-PL" sz="2000" b="1">
                <a:solidFill>
                  <a:srgbClr val="FF3300"/>
                </a:solidFill>
                <a:latin typeface="Arial Black" pitchFamily="34" charset="0"/>
              </a:rPr>
              <a:t>reagowanie kryzysowe</a:t>
            </a:r>
            <a:r>
              <a:rPr lang="pl-PL" sz="2000" b="1">
                <a:solidFill>
                  <a:srgbClr val="000066"/>
                </a:solidFill>
                <a:latin typeface="Arial Black" pitchFamily="34" charset="0"/>
              </a:rPr>
              <a:t> - realizowane w razie wystąpienia zagrożenia bezpieczeństwa państwa lub bezpieczeństwa sojuszników oraz zagrożeń dla szerszego bezpieczeństwa międzynarodowego, obejmujące zarówno działania narodowe, jak i udział w wysiłkach międzynarodowych, podejmowanych w celu opanowania kryzysów oraz zapewnienia osłony przed ich skutkami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000066"/>
              </a:buClr>
              <a:buFont typeface="Symbol" pitchFamily="18" charset="2"/>
              <a:buChar char="·"/>
            </a:pPr>
            <a:r>
              <a:rPr lang="pl-PL" sz="2000" b="1">
                <a:solidFill>
                  <a:srgbClr val="FF3300"/>
                </a:solidFill>
                <a:latin typeface="Arial Black" pitchFamily="34" charset="0"/>
              </a:rPr>
              <a:t>działania wojenne</a:t>
            </a:r>
            <a:r>
              <a:rPr lang="pl-PL" sz="2000" b="1">
                <a:solidFill>
                  <a:srgbClr val="000066"/>
                </a:solidFill>
                <a:latin typeface="Arial Black" pitchFamily="34" charset="0"/>
              </a:rPr>
              <a:t> - prowadzone w razie agresji na Polskę lub jej sojuszników, obejmujące wykorzystanie całego lub części potencjału państwa do odparcia agresji, poprzez przygotowanie i przeprowadzenie kampanii i operacji wojennych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Symbol" pitchFamily="18" charset="2"/>
              <a:buChar char="·"/>
            </a:pPr>
            <a:endParaRPr lang="pl-PL" sz="2400" b="1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</p:spTree>
    <p:extLst>
      <p:ext uri="{BB962C8B-B14F-4D97-AF65-F5344CB8AC3E}">
        <p14:creationId xmlns:p14="http://schemas.microsoft.com/office/powerpoint/2010/main" val="23621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18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E22A9-B9C7-4380-A020-FB6EF9A95211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8724" name="Line 2"/>
          <p:cNvSpPr>
            <a:spLocks noChangeShapeType="1"/>
          </p:cNvSpPr>
          <p:nvPr/>
        </p:nvSpPr>
        <p:spPr bwMode="auto">
          <a:xfrm>
            <a:off x="114300" y="7981950"/>
            <a:ext cx="66294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725" name="Text Box 3"/>
          <p:cNvSpPr txBox="1">
            <a:spLocks noChangeArrowheads="1"/>
          </p:cNvSpPr>
          <p:nvPr/>
        </p:nvSpPr>
        <p:spPr bwMode="auto">
          <a:xfrm>
            <a:off x="1166813" y="228600"/>
            <a:ext cx="7267575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sz="4000" b="1">
                <a:solidFill>
                  <a:prstClr val="black"/>
                </a:solidFill>
                <a:latin typeface="Arial Black" pitchFamily="34" charset="0"/>
              </a:rPr>
              <a:t>DZIAŁANIA WOJENNE</a:t>
            </a:r>
            <a:endParaRPr lang="pl-PL" sz="3200" b="1">
              <a:solidFill>
                <a:prstClr val="black"/>
              </a:solidFill>
              <a:latin typeface="Arial Black" pitchFamily="34" charset="0"/>
            </a:endParaRPr>
          </a:p>
        </p:txBody>
      </p:sp>
      <p:sp>
        <p:nvSpPr>
          <p:cNvPr id="158726" name="Text Box 4"/>
          <p:cNvSpPr txBox="1">
            <a:spLocks noChangeArrowheads="1"/>
          </p:cNvSpPr>
          <p:nvPr/>
        </p:nvSpPr>
        <p:spPr bwMode="auto">
          <a:xfrm>
            <a:off x="1524000" y="1524000"/>
            <a:ext cx="6027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(Następstwo agresji na Polskę </a:t>
            </a:r>
            <a:br>
              <a:rPr lang="pl-PL" sz="2400" b="1">
                <a:solidFill>
                  <a:srgbClr val="000066"/>
                </a:solidFill>
                <a:latin typeface="Times New Roman" pitchFamily="18" charset="0"/>
              </a:rPr>
            </a:b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lub sojusznika. Każda wojna byłaby wojną sojuszniczą)</a:t>
            </a:r>
          </a:p>
        </p:txBody>
      </p:sp>
      <p:sp>
        <p:nvSpPr>
          <p:cNvPr id="158727" name="Text Box 5"/>
          <p:cNvSpPr txBox="1">
            <a:spLocks noChangeArrowheads="1"/>
          </p:cNvSpPr>
          <p:nvPr/>
        </p:nvSpPr>
        <p:spPr bwMode="auto">
          <a:xfrm>
            <a:off x="914400" y="2971800"/>
            <a:ext cx="3436938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90500" indent="-1905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sz="2400" b="1">
                <a:solidFill>
                  <a:srgbClr val="FF0000"/>
                </a:solidFill>
                <a:latin typeface="Times New Roman" pitchFamily="18" charset="0"/>
              </a:rPr>
              <a:t>Wojna obronna na własnym terytorium</a:t>
            </a:r>
            <a:r>
              <a:rPr lang="pl-PL" sz="2400" b="1" i="1">
                <a:solidFill>
                  <a:srgbClr val="C0504D"/>
                </a:solidFill>
                <a:latin typeface="Times New Roman" pitchFamily="18" charset="0"/>
              </a:rPr>
              <a:t> </a:t>
            </a: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(odparcie agresji </a:t>
            </a:r>
            <a:br>
              <a:rPr lang="pl-PL" sz="2400" b="1">
                <a:solidFill>
                  <a:srgbClr val="000066"/>
                </a:solidFill>
                <a:latin typeface="Times New Roman" pitchFamily="18" charset="0"/>
              </a:rPr>
            </a:b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na Polskę):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- lokalny konflikt zbrojny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- wojna na dużą skalę</a:t>
            </a:r>
            <a:endParaRPr lang="pl-PL" sz="2000" b="1" i="1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58728" name="Text Box 6"/>
          <p:cNvSpPr txBox="1">
            <a:spLocks noChangeArrowheads="1"/>
          </p:cNvSpPr>
          <p:nvPr/>
        </p:nvSpPr>
        <p:spPr bwMode="auto">
          <a:xfrm>
            <a:off x="5943600" y="2971800"/>
            <a:ext cx="25876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sz="2400" b="1">
                <a:solidFill>
                  <a:srgbClr val="FF0000"/>
                </a:solidFill>
                <a:latin typeface="Times New Roman" pitchFamily="18" charset="0"/>
              </a:rPr>
              <a:t>Wojna poza terytorium RP</a:t>
            </a:r>
            <a:r>
              <a:rPr lang="pl-PL" sz="2400" b="1">
                <a:solidFill>
                  <a:srgbClr val="C0504D"/>
                </a:solidFill>
                <a:latin typeface="Times New Roman" pitchFamily="18" charset="0"/>
              </a:rPr>
              <a:t> </a:t>
            </a: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(udział </a:t>
            </a:r>
            <a:br>
              <a:rPr lang="pl-PL" sz="2400" b="1">
                <a:solidFill>
                  <a:srgbClr val="000066"/>
                </a:solidFill>
                <a:latin typeface="Times New Roman" pitchFamily="18" charset="0"/>
              </a:rPr>
            </a:b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w odparciu agresji </a:t>
            </a:r>
            <a:br>
              <a:rPr lang="pl-PL" sz="2400" b="1">
                <a:solidFill>
                  <a:srgbClr val="000066"/>
                </a:solidFill>
                <a:latin typeface="Times New Roman" pitchFamily="18" charset="0"/>
              </a:rPr>
            </a:b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na sojusznika)</a:t>
            </a:r>
          </a:p>
        </p:txBody>
      </p:sp>
      <p:sp>
        <p:nvSpPr>
          <p:cNvPr id="158729" name="Text Box 7"/>
          <p:cNvSpPr txBox="1">
            <a:spLocks noChangeArrowheads="1"/>
          </p:cNvSpPr>
          <p:nvPr/>
        </p:nvSpPr>
        <p:spPr bwMode="auto">
          <a:xfrm>
            <a:off x="4038600" y="5486400"/>
            <a:ext cx="3695700" cy="10429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 Działania zbrojne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pl-PL" sz="2400" b="1">
                <a:solidFill>
                  <a:srgbClr val="000066"/>
                </a:solidFill>
                <a:latin typeface="Times New Roman" pitchFamily="18" charset="0"/>
              </a:rPr>
              <a:t> Działania pozazbrojne</a:t>
            </a:r>
            <a:endParaRPr lang="pl-PL" sz="20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58730" name="Text Box 8"/>
          <p:cNvSpPr txBox="1">
            <a:spLocks noChangeArrowheads="1"/>
          </p:cNvSpPr>
          <p:nvPr/>
        </p:nvSpPr>
        <p:spPr bwMode="auto">
          <a:xfrm>
            <a:off x="4672013" y="6443663"/>
            <a:ext cx="1393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l-PL" sz="2400">
                <a:solidFill>
                  <a:prstClr val="black"/>
                </a:solidFill>
                <a:latin typeface="Times New Roman" pitchFamily="18" charset="0"/>
              </a:rPr>
              <a:t>                      </a:t>
            </a:r>
          </a:p>
        </p:txBody>
      </p:sp>
      <p:pic>
        <p:nvPicPr>
          <p:cNvPr id="158731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4881563"/>
            <a:ext cx="42862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32" name="Line 10"/>
          <p:cNvSpPr>
            <a:spLocks noChangeShapeType="1"/>
          </p:cNvSpPr>
          <p:nvPr/>
        </p:nvSpPr>
        <p:spPr bwMode="auto">
          <a:xfrm flipH="1">
            <a:off x="2590800" y="2667000"/>
            <a:ext cx="1362075" cy="173038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733" name="Line 11"/>
          <p:cNvSpPr>
            <a:spLocks noChangeShapeType="1"/>
          </p:cNvSpPr>
          <p:nvPr/>
        </p:nvSpPr>
        <p:spPr bwMode="auto">
          <a:xfrm>
            <a:off x="4800600" y="2743200"/>
            <a:ext cx="1533525" cy="34925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734" name="Line 14"/>
          <p:cNvSpPr>
            <a:spLocks noChangeShapeType="1"/>
          </p:cNvSpPr>
          <p:nvPr/>
        </p:nvSpPr>
        <p:spPr bwMode="auto">
          <a:xfrm>
            <a:off x="4038600" y="3657600"/>
            <a:ext cx="914400" cy="1828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735" name="Line 15"/>
          <p:cNvSpPr>
            <a:spLocks noChangeShapeType="1"/>
          </p:cNvSpPr>
          <p:nvPr/>
        </p:nvSpPr>
        <p:spPr bwMode="auto">
          <a:xfrm flipH="1">
            <a:off x="5257800" y="3733800"/>
            <a:ext cx="990600" cy="175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</p:spTree>
    <p:extLst>
      <p:ext uri="{BB962C8B-B14F-4D97-AF65-F5344CB8AC3E}">
        <p14:creationId xmlns:p14="http://schemas.microsoft.com/office/powerpoint/2010/main" val="58377688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5C870-FD7D-4871-AFC9-5F466B273E28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9748" name="WordArt 2"/>
          <p:cNvSpPr>
            <a:spLocks noChangeArrowheads="1" noChangeShapeType="1" noTextEdit="1"/>
          </p:cNvSpPr>
          <p:nvPr/>
        </p:nvSpPr>
        <p:spPr bwMode="auto">
          <a:xfrm rot="-625813">
            <a:off x="1096963" y="2065338"/>
            <a:ext cx="7645400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6000000" scaled="1"/>
                </a:gradFill>
                <a:latin typeface="Arial Black"/>
                <a:cs typeface="Arial" pitchFamily="34" charset="0"/>
              </a:rPr>
              <a:t>SYSTEM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2000">
                      <a:srgbClr val="FFFFFF"/>
                    </a:gs>
                    <a:gs pos="56000">
                      <a:srgbClr val="9C6563"/>
                    </a:gs>
                    <a:gs pos="58000">
                      <a:srgbClr val="80302D"/>
                    </a:gs>
                    <a:gs pos="71001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6000000" scaled="1"/>
                </a:gradFill>
                <a:latin typeface="Arial Black"/>
                <a:cs typeface="Arial" pitchFamily="34" charset="0"/>
              </a:rPr>
              <a:t>BEZPIECZEŃSTWA NARODOWEGO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</p:spTree>
    <p:extLst>
      <p:ext uri="{BB962C8B-B14F-4D97-AF65-F5344CB8AC3E}">
        <p14:creationId xmlns:p14="http://schemas.microsoft.com/office/powerpoint/2010/main" val="1015317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6"/>
          <p:cNvSpPr>
            <a:spLocks noChangeArrowheads="1"/>
          </p:cNvSpPr>
          <p:nvPr/>
        </p:nvSpPr>
        <p:spPr bwMode="auto">
          <a:xfrm>
            <a:off x="603250" y="66675"/>
            <a:ext cx="8137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b="1">
                <a:solidFill>
                  <a:srgbClr val="396497"/>
                </a:solidFill>
                <a:latin typeface="Arial" pitchFamily="34" charset="0"/>
                <a:cs typeface="Arial" pitchFamily="34" charset="0"/>
              </a:rPr>
              <a:t>System bezpieczeństwa narodowego</a:t>
            </a:r>
          </a:p>
        </p:txBody>
      </p:sp>
      <p:sp>
        <p:nvSpPr>
          <p:cNvPr id="160771" name="Line 4"/>
          <p:cNvSpPr>
            <a:spLocks noChangeShapeType="1"/>
          </p:cNvSpPr>
          <p:nvPr/>
        </p:nvSpPr>
        <p:spPr bwMode="auto">
          <a:xfrm flipV="1">
            <a:off x="874713" y="617538"/>
            <a:ext cx="748823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755576" y="910701"/>
            <a:ext cx="7704856" cy="158511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 dirty="0">
              <a:solidFill>
                <a:prstClr val="white"/>
              </a:solidFill>
              <a:latin typeface="Arial Black" pitchFamily="34" charset="0"/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755576" y="2632264"/>
            <a:ext cx="7704856" cy="3819987"/>
          </a:xfrm>
          <a:prstGeom prst="roundRect">
            <a:avLst>
              <a:gd name="adj" fmla="val 7984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160778" name="pole tekstowe 10"/>
          <p:cNvSpPr txBox="1">
            <a:spLocks noChangeArrowheads="1"/>
          </p:cNvSpPr>
          <p:nvPr/>
        </p:nvSpPr>
        <p:spPr bwMode="auto">
          <a:xfrm>
            <a:off x="1116013" y="896938"/>
            <a:ext cx="705643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sz="2200" b="1">
                <a:solidFill>
                  <a:srgbClr val="823634"/>
                </a:solidFill>
                <a:latin typeface="Arial Black" pitchFamily="34" charset="0"/>
              </a:rPr>
              <a:t>P o d s y s t e m    k i e r o w a n i a</a:t>
            </a:r>
          </a:p>
        </p:txBody>
      </p:sp>
      <p:sp>
        <p:nvSpPr>
          <p:cNvPr id="160779" name="pole tekstowe 11"/>
          <p:cNvSpPr txBox="1">
            <a:spLocks noChangeArrowheads="1"/>
          </p:cNvSpPr>
          <p:nvPr/>
        </p:nvSpPr>
        <p:spPr bwMode="auto">
          <a:xfrm>
            <a:off x="1277938" y="2855913"/>
            <a:ext cx="66246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sz="2200" b="1">
                <a:solidFill>
                  <a:srgbClr val="823634"/>
                </a:solidFill>
                <a:latin typeface="Arial Black" pitchFamily="34" charset="0"/>
              </a:rPr>
              <a:t>P o d s y s t e m y    w y k o n a w c z e</a:t>
            </a:r>
          </a:p>
        </p:txBody>
      </p:sp>
      <p:cxnSp>
        <p:nvCxnSpPr>
          <p:cNvPr id="26" name="Łącznik prosty 25"/>
          <p:cNvCxnSpPr/>
          <p:nvPr/>
        </p:nvCxnSpPr>
        <p:spPr>
          <a:xfrm>
            <a:off x="4572000" y="1839913"/>
            <a:ext cx="0" cy="15478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2843213" y="3389313"/>
            <a:ext cx="0" cy="2174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6427788" y="3397250"/>
            <a:ext cx="0" cy="215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34"/>
          <p:cNvCxnSpPr/>
          <p:nvPr/>
        </p:nvCxnSpPr>
        <p:spPr>
          <a:xfrm>
            <a:off x="1619250" y="4416425"/>
            <a:ext cx="0" cy="14398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36"/>
          <p:cNvCxnSpPr/>
          <p:nvPr/>
        </p:nvCxnSpPr>
        <p:spPr>
          <a:xfrm flipH="1">
            <a:off x="1619250" y="4992688"/>
            <a:ext cx="8461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 flipH="1">
            <a:off x="1619250" y="5838825"/>
            <a:ext cx="8461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5151438" y="4416425"/>
            <a:ext cx="0" cy="14398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/>
          <p:nvPr/>
        </p:nvCxnSpPr>
        <p:spPr>
          <a:xfrm flipH="1">
            <a:off x="5140325" y="4992688"/>
            <a:ext cx="8461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/>
          <p:cNvCxnSpPr/>
          <p:nvPr/>
        </p:nvCxnSpPr>
        <p:spPr>
          <a:xfrm flipH="1">
            <a:off x="5140325" y="5838825"/>
            <a:ext cx="8461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rostokąt 12"/>
          <p:cNvSpPr/>
          <p:nvPr/>
        </p:nvSpPr>
        <p:spPr>
          <a:xfrm>
            <a:off x="1331913" y="3640138"/>
            <a:ext cx="309562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4859338" y="3640138"/>
            <a:ext cx="3097212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160791" name="pole tekstowe 18"/>
          <p:cNvSpPr txBox="1">
            <a:spLocks noChangeArrowheads="1"/>
          </p:cNvSpPr>
          <p:nvPr/>
        </p:nvSpPr>
        <p:spPr bwMode="auto">
          <a:xfrm>
            <a:off x="1300163" y="3640138"/>
            <a:ext cx="33131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sz="2400" b="1">
                <a:solidFill>
                  <a:prstClr val="white"/>
                </a:solidFill>
                <a:latin typeface="Arial Black" pitchFamily="34" charset="0"/>
              </a:rPr>
              <a:t>Podsystemy </a:t>
            </a:r>
            <a:br>
              <a:rPr lang="pl-PL" sz="2400" b="1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sz="2400" b="1">
                <a:solidFill>
                  <a:prstClr val="white"/>
                </a:solidFill>
                <a:latin typeface="Arial Black" pitchFamily="34" charset="0"/>
              </a:rPr>
              <a:t>operacyjne:</a:t>
            </a:r>
          </a:p>
        </p:txBody>
      </p:sp>
      <p:sp>
        <p:nvSpPr>
          <p:cNvPr id="160792" name="pole tekstowe 19"/>
          <p:cNvSpPr txBox="1">
            <a:spLocks noChangeArrowheads="1"/>
          </p:cNvSpPr>
          <p:nvPr/>
        </p:nvSpPr>
        <p:spPr bwMode="auto">
          <a:xfrm>
            <a:off x="4767263" y="3640138"/>
            <a:ext cx="33131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sz="2400" b="1">
                <a:solidFill>
                  <a:prstClr val="white"/>
                </a:solidFill>
                <a:latin typeface="Arial Black" pitchFamily="34" charset="0"/>
              </a:rPr>
              <a:t>Podsystemy </a:t>
            </a:r>
            <a:br>
              <a:rPr lang="pl-PL" sz="2400" b="1">
                <a:solidFill>
                  <a:prstClr val="white"/>
                </a:solidFill>
                <a:latin typeface="Arial Black" pitchFamily="34" charset="0"/>
              </a:rPr>
            </a:br>
            <a:r>
              <a:rPr lang="pl-PL" sz="2400" b="1">
                <a:solidFill>
                  <a:prstClr val="white"/>
                </a:solidFill>
                <a:latin typeface="Arial Black" pitchFamily="34" charset="0"/>
              </a:rPr>
              <a:t>wsparcia:</a:t>
            </a:r>
          </a:p>
        </p:txBody>
      </p:sp>
      <p:cxnSp>
        <p:nvCxnSpPr>
          <p:cNvPr id="28" name="Łącznik prosty 27"/>
          <p:cNvCxnSpPr/>
          <p:nvPr/>
        </p:nvCxnSpPr>
        <p:spPr>
          <a:xfrm>
            <a:off x="2843213" y="3408363"/>
            <a:ext cx="36004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6011863" y="4721225"/>
            <a:ext cx="1944687" cy="574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18" name="Prostokąt 17"/>
          <p:cNvSpPr/>
          <p:nvPr/>
        </p:nvSpPr>
        <p:spPr>
          <a:xfrm>
            <a:off x="6011863" y="5584825"/>
            <a:ext cx="1944687" cy="576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196" name="pole tekstowe 22"/>
          <p:cNvSpPr txBox="1">
            <a:spLocks noChangeArrowheads="1"/>
          </p:cNvSpPr>
          <p:nvPr/>
        </p:nvSpPr>
        <p:spPr bwMode="auto">
          <a:xfrm>
            <a:off x="5940425" y="4792663"/>
            <a:ext cx="191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>
                <a:solidFill>
                  <a:srgbClr val="4F81BD">
                    <a:lumMod val="75000"/>
                  </a:srgbClr>
                </a:solidFill>
                <a:latin typeface="Arial Black" pitchFamily="34" charset="0"/>
                <a:cs typeface="Arial" charset="0"/>
              </a:rPr>
              <a:t>społeczne</a:t>
            </a:r>
          </a:p>
        </p:txBody>
      </p:sp>
      <p:sp>
        <p:nvSpPr>
          <p:cNvPr id="7197" name="pole tekstowe 23"/>
          <p:cNvSpPr txBox="1">
            <a:spLocks noChangeArrowheads="1"/>
          </p:cNvSpPr>
          <p:nvPr/>
        </p:nvSpPr>
        <p:spPr bwMode="auto">
          <a:xfrm>
            <a:off x="5838825" y="5627688"/>
            <a:ext cx="233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>
                <a:solidFill>
                  <a:srgbClr val="4F81BD">
                    <a:lumMod val="75000"/>
                  </a:srgbClr>
                </a:solidFill>
                <a:latin typeface="Arial Black" pitchFamily="34" charset="0"/>
                <a:cs typeface="Arial" charset="0"/>
              </a:rPr>
              <a:t>gospodarcze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2484438" y="4721225"/>
            <a:ext cx="1943100" cy="574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2484438" y="5584825"/>
            <a:ext cx="1943100" cy="576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7200" name="pole tekstowe 20"/>
          <p:cNvSpPr txBox="1">
            <a:spLocks noChangeArrowheads="1"/>
          </p:cNvSpPr>
          <p:nvPr/>
        </p:nvSpPr>
        <p:spPr bwMode="auto">
          <a:xfrm>
            <a:off x="2627313" y="4792663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>
                <a:solidFill>
                  <a:srgbClr val="4F81BD">
                    <a:lumMod val="75000"/>
                  </a:srgbClr>
                </a:solidFill>
                <a:latin typeface="Arial Black" pitchFamily="34" charset="0"/>
                <a:cs typeface="Arial" charset="0"/>
              </a:rPr>
              <a:t>obronny</a:t>
            </a:r>
          </a:p>
        </p:txBody>
      </p:sp>
      <p:sp>
        <p:nvSpPr>
          <p:cNvPr id="7201" name="pole tekstowe 21"/>
          <p:cNvSpPr txBox="1">
            <a:spLocks noChangeArrowheads="1"/>
          </p:cNvSpPr>
          <p:nvPr/>
        </p:nvSpPr>
        <p:spPr bwMode="auto">
          <a:xfrm>
            <a:off x="2627313" y="5627688"/>
            <a:ext cx="180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>
                <a:solidFill>
                  <a:srgbClr val="4F81BD">
                    <a:lumMod val="75000"/>
                  </a:srgbClr>
                </a:solidFill>
                <a:latin typeface="Arial Black" pitchFamily="34" charset="0"/>
                <a:cs typeface="Arial" charset="0"/>
              </a:rPr>
              <a:t>ochronne</a:t>
            </a:r>
          </a:p>
        </p:txBody>
      </p:sp>
      <p:cxnSp>
        <p:nvCxnSpPr>
          <p:cNvPr id="2" name="Łącznik prosty 44"/>
          <p:cNvCxnSpPr/>
          <p:nvPr/>
        </p:nvCxnSpPr>
        <p:spPr>
          <a:xfrm flipH="1">
            <a:off x="5724525" y="1628775"/>
            <a:ext cx="8461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3200400" y="1431925"/>
            <a:ext cx="27019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Łącznik prosty 44"/>
          <p:cNvCxnSpPr/>
          <p:nvPr/>
        </p:nvCxnSpPr>
        <p:spPr>
          <a:xfrm flipH="1">
            <a:off x="4572000" y="2184400"/>
            <a:ext cx="6842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5232400" y="1968500"/>
            <a:ext cx="1657350" cy="431800"/>
          </a:xfrm>
          <a:prstGeom prst="rect">
            <a:avLst/>
          </a:prstGeom>
          <a:solidFill>
            <a:srgbClr val="739BC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0806" name="Text Box 40"/>
          <p:cNvSpPr txBox="1">
            <a:spLocks noChangeArrowheads="1"/>
          </p:cNvSpPr>
          <p:nvPr/>
        </p:nvSpPr>
        <p:spPr bwMode="auto">
          <a:xfrm>
            <a:off x="3390900" y="1460500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pl-PL" sz="2000" b="1">
                <a:solidFill>
                  <a:prstClr val="white"/>
                </a:solidFill>
                <a:latin typeface="Arial Black" pitchFamily="34" charset="0"/>
              </a:rPr>
              <a:t>D E C Y D E N T</a:t>
            </a:r>
          </a:p>
        </p:txBody>
      </p:sp>
      <p:sp>
        <p:nvSpPr>
          <p:cNvPr id="160807" name="Text Box 43"/>
          <p:cNvSpPr txBox="1">
            <a:spLocks noChangeArrowheads="1"/>
          </p:cNvSpPr>
          <p:nvPr/>
        </p:nvSpPr>
        <p:spPr bwMode="auto">
          <a:xfrm>
            <a:off x="5184775" y="2041525"/>
            <a:ext cx="1968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pl-PL" sz="1200" b="1">
                <a:solidFill>
                  <a:prstClr val="black"/>
                </a:solidFill>
                <a:latin typeface="Arial Black" pitchFamily="34" charset="0"/>
              </a:rPr>
              <a:t>ORGAN SZTABOWY</a:t>
            </a:r>
          </a:p>
        </p:txBody>
      </p:sp>
      <p:cxnSp>
        <p:nvCxnSpPr>
          <p:cNvPr id="39" name="Łącznik prosty 38"/>
          <p:cNvCxnSpPr/>
          <p:nvPr/>
        </p:nvCxnSpPr>
        <p:spPr>
          <a:xfrm>
            <a:off x="6937375" y="2276475"/>
            <a:ext cx="4318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 flipV="1">
            <a:off x="7423150" y="1849438"/>
            <a:ext cx="0" cy="43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810" name="Rectangle 36"/>
          <p:cNvSpPr>
            <a:spLocks noChangeArrowheads="1"/>
          </p:cNvSpPr>
          <p:nvPr/>
        </p:nvSpPr>
        <p:spPr bwMode="auto">
          <a:xfrm>
            <a:off x="6443663" y="1431925"/>
            <a:ext cx="1657350" cy="431800"/>
          </a:xfrm>
          <a:prstGeom prst="rect">
            <a:avLst/>
          </a:prstGeom>
          <a:solidFill>
            <a:srgbClr val="739BC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60811" name="Text Box 42"/>
          <p:cNvSpPr txBox="1">
            <a:spLocks noChangeArrowheads="1"/>
          </p:cNvSpPr>
          <p:nvPr/>
        </p:nvSpPr>
        <p:spPr bwMode="auto">
          <a:xfrm>
            <a:off x="6408738" y="1512888"/>
            <a:ext cx="19177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pl-PL" sz="1200" b="1">
                <a:solidFill>
                  <a:prstClr val="black"/>
                </a:solidFill>
                <a:latin typeface="Arial Black" pitchFamily="34" charset="0"/>
              </a:rPr>
              <a:t>ORGAN DORADCZY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BBN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Grudzień 2012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C167B-F66D-477B-B76C-5D8D0A3F864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96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72708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863F2B-4392-468C-86F7-BD1F1FE97E70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1796" name="Text Box 3"/>
          <p:cNvSpPr txBox="1">
            <a:spLocks noChangeArrowheads="1"/>
          </p:cNvSpPr>
          <p:nvPr/>
        </p:nvSpPr>
        <p:spPr bwMode="auto">
          <a:xfrm>
            <a:off x="1447800" y="228600"/>
            <a:ext cx="6392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sz="2400" b="1">
                <a:solidFill>
                  <a:prstClr val="black"/>
                </a:solidFill>
                <a:latin typeface="Times New Roman" pitchFamily="18" charset="0"/>
              </a:rPr>
              <a:t>SKŁAD SYSTEMU KIEROWANIA BEZPIECZEŃSTWEM NARODOWYM</a:t>
            </a:r>
            <a:endParaRPr lang="pl-PL" b="1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0645" name="Text Box 4"/>
          <p:cNvSpPr txBox="1">
            <a:spLocks noChangeArrowheads="1"/>
          </p:cNvSpPr>
          <p:nvPr/>
        </p:nvSpPr>
        <p:spPr bwMode="auto">
          <a:xfrm>
            <a:off x="381000" y="3962400"/>
            <a:ext cx="2357438" cy="768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sz="1400" b="1" smtClean="0">
                <a:solidFill>
                  <a:srgbClr val="000066"/>
                </a:solidFill>
                <a:latin typeface="Times New Roman" pitchFamily="18" charset="0"/>
              </a:rPr>
              <a:t>RADA BEZPIECZEŃSTWA NARODOWEGO</a:t>
            </a:r>
            <a:endParaRPr lang="en-GB" sz="140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61798" name="Text Box 5"/>
          <p:cNvSpPr txBox="1">
            <a:spLocks noChangeArrowheads="1"/>
          </p:cNvSpPr>
          <p:nvPr/>
        </p:nvSpPr>
        <p:spPr bwMode="auto">
          <a:xfrm>
            <a:off x="304800" y="5029200"/>
            <a:ext cx="1863725" cy="95408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b="1">
                <a:solidFill>
                  <a:srgbClr val="000066"/>
                </a:solidFill>
                <a:latin typeface="Times New Roman" pitchFamily="18" charset="0"/>
              </a:rPr>
              <a:t>MINISTER OBRONY NARODOWEJ</a:t>
            </a:r>
          </a:p>
        </p:txBody>
      </p:sp>
      <p:sp>
        <p:nvSpPr>
          <p:cNvPr id="161799" name="Rectangle 6"/>
          <p:cNvSpPr>
            <a:spLocks noChangeArrowheads="1"/>
          </p:cNvSpPr>
          <p:nvPr/>
        </p:nvSpPr>
        <p:spPr bwMode="auto">
          <a:xfrm>
            <a:off x="2438400" y="5867400"/>
            <a:ext cx="1795463" cy="8445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1800" name="Rectangle 7"/>
          <p:cNvSpPr>
            <a:spLocks noChangeArrowheads="1"/>
          </p:cNvSpPr>
          <p:nvPr/>
        </p:nvSpPr>
        <p:spPr bwMode="auto">
          <a:xfrm>
            <a:off x="2362200" y="5791200"/>
            <a:ext cx="1806575" cy="857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1801" name="Rectangle 8"/>
          <p:cNvSpPr>
            <a:spLocks noChangeArrowheads="1"/>
          </p:cNvSpPr>
          <p:nvPr/>
        </p:nvSpPr>
        <p:spPr bwMode="auto">
          <a:xfrm>
            <a:off x="2286000" y="5638800"/>
            <a:ext cx="1822450" cy="8524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1802" name="Text Box 9"/>
          <p:cNvSpPr txBox="1">
            <a:spLocks noChangeArrowheads="1"/>
          </p:cNvSpPr>
          <p:nvPr/>
        </p:nvSpPr>
        <p:spPr bwMode="auto">
          <a:xfrm>
            <a:off x="2362200" y="5791200"/>
            <a:ext cx="167481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b="1">
                <a:solidFill>
                  <a:srgbClr val="000066"/>
                </a:solidFill>
                <a:latin typeface="Times New Roman" pitchFamily="18" charset="0"/>
              </a:rPr>
              <a:t>Ministrowie</a:t>
            </a:r>
            <a:endParaRPr lang="pl-PL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61803" name="Rectangle 10"/>
          <p:cNvSpPr>
            <a:spLocks noChangeArrowheads="1"/>
          </p:cNvSpPr>
          <p:nvPr/>
        </p:nvSpPr>
        <p:spPr bwMode="auto">
          <a:xfrm>
            <a:off x="4572000" y="5791200"/>
            <a:ext cx="1981200" cy="9144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1804" name="Rectangle 11"/>
          <p:cNvSpPr>
            <a:spLocks noChangeArrowheads="1"/>
          </p:cNvSpPr>
          <p:nvPr/>
        </p:nvSpPr>
        <p:spPr bwMode="auto">
          <a:xfrm>
            <a:off x="4495800" y="5715000"/>
            <a:ext cx="1971675" cy="81121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1805" name="Rectangle 12"/>
          <p:cNvSpPr>
            <a:spLocks noChangeArrowheads="1"/>
          </p:cNvSpPr>
          <p:nvPr/>
        </p:nvSpPr>
        <p:spPr bwMode="auto">
          <a:xfrm>
            <a:off x="4419600" y="5638800"/>
            <a:ext cx="1947863" cy="7937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1806" name="Text Box 13"/>
          <p:cNvSpPr txBox="1">
            <a:spLocks noChangeArrowheads="1"/>
          </p:cNvSpPr>
          <p:nvPr/>
        </p:nvSpPr>
        <p:spPr bwMode="auto">
          <a:xfrm>
            <a:off x="4572000" y="5791200"/>
            <a:ext cx="1714500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b="1">
                <a:solidFill>
                  <a:srgbClr val="000066"/>
                </a:solidFill>
                <a:latin typeface="Times New Roman" pitchFamily="18" charset="0"/>
              </a:rPr>
              <a:t>Wojewodowie</a:t>
            </a:r>
            <a:endParaRPr lang="pl-PL" sz="24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61807" name="Line 14"/>
          <p:cNvSpPr>
            <a:spLocks noChangeShapeType="1"/>
          </p:cNvSpPr>
          <p:nvPr/>
        </p:nvSpPr>
        <p:spPr bwMode="auto">
          <a:xfrm>
            <a:off x="1143000" y="4876800"/>
            <a:ext cx="3148013" cy="1111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08" name="Line 15"/>
          <p:cNvSpPr>
            <a:spLocks noChangeShapeType="1"/>
          </p:cNvSpPr>
          <p:nvPr/>
        </p:nvSpPr>
        <p:spPr bwMode="auto">
          <a:xfrm>
            <a:off x="2209800" y="5257800"/>
            <a:ext cx="2014538" cy="0"/>
          </a:xfrm>
          <a:prstGeom prst="line">
            <a:avLst/>
          </a:prstGeom>
          <a:noFill/>
          <a:ln w="28575">
            <a:solidFill>
              <a:srgbClr val="000066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09" name="Text Box 16"/>
          <p:cNvSpPr txBox="1">
            <a:spLocks noChangeArrowheads="1"/>
          </p:cNvSpPr>
          <p:nvPr/>
        </p:nvSpPr>
        <p:spPr bwMode="auto">
          <a:xfrm>
            <a:off x="2143125" y="4929188"/>
            <a:ext cx="200501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l-PL" sz="1400" b="1" i="1">
                <a:solidFill>
                  <a:srgbClr val="000066"/>
                </a:solidFill>
                <a:latin typeface="Times New Roman" pitchFamily="18" charset="0"/>
              </a:rPr>
              <a:t>Koordynacja kierowania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l-PL" sz="1400" b="1" i="1">
                <a:solidFill>
                  <a:srgbClr val="000066"/>
                </a:solidFill>
                <a:latin typeface="Times New Roman" pitchFamily="18" charset="0"/>
              </a:rPr>
              <a:t> obronnością</a:t>
            </a:r>
            <a:endParaRPr lang="pl-PL" sz="1200">
              <a:solidFill>
                <a:srgbClr val="C0504D"/>
              </a:solidFill>
              <a:latin typeface="Times New Roman" pitchFamily="18" charset="0"/>
            </a:endParaRPr>
          </a:p>
        </p:txBody>
      </p:sp>
      <p:sp>
        <p:nvSpPr>
          <p:cNvPr id="161810" name="Line 17"/>
          <p:cNvSpPr>
            <a:spLocks noChangeShapeType="1"/>
          </p:cNvSpPr>
          <p:nvPr/>
        </p:nvSpPr>
        <p:spPr bwMode="auto">
          <a:xfrm>
            <a:off x="4267200" y="4876800"/>
            <a:ext cx="0" cy="59531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11" name="Rectangle 18"/>
          <p:cNvSpPr>
            <a:spLocks noChangeArrowheads="1"/>
          </p:cNvSpPr>
          <p:nvPr/>
        </p:nvSpPr>
        <p:spPr bwMode="auto">
          <a:xfrm>
            <a:off x="685800" y="1676400"/>
            <a:ext cx="6342063" cy="2119313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prstDash val="dash"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1812" name="Text Box 19"/>
          <p:cNvSpPr txBox="1">
            <a:spLocks noChangeArrowheads="1"/>
          </p:cNvSpPr>
          <p:nvPr/>
        </p:nvSpPr>
        <p:spPr bwMode="auto">
          <a:xfrm>
            <a:off x="490538" y="2624138"/>
            <a:ext cx="1763712" cy="404812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b="1">
                <a:solidFill>
                  <a:srgbClr val="FF3300"/>
                </a:solidFill>
                <a:latin typeface="Times New Roman" pitchFamily="18" charset="0"/>
              </a:rPr>
              <a:t>PREZYDENT</a:t>
            </a:r>
            <a:endParaRPr lang="pl-PL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61813" name="Text Box 20"/>
          <p:cNvSpPr txBox="1">
            <a:spLocks noChangeArrowheads="1"/>
          </p:cNvSpPr>
          <p:nvPr/>
        </p:nvSpPr>
        <p:spPr bwMode="auto">
          <a:xfrm>
            <a:off x="2627313" y="2438400"/>
            <a:ext cx="3730625" cy="892175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b="1">
                <a:solidFill>
                  <a:srgbClr val="FF3300"/>
                </a:solidFill>
                <a:latin typeface="Times New Roman" pitchFamily="18" charset="0"/>
              </a:rPr>
              <a:t>RADA MINISTRÓW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pl-PL" b="1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161814" name="Line 21"/>
          <p:cNvSpPr>
            <a:spLocks noChangeShapeType="1"/>
          </p:cNvSpPr>
          <p:nvPr/>
        </p:nvSpPr>
        <p:spPr bwMode="auto">
          <a:xfrm flipV="1">
            <a:off x="2254250" y="2898775"/>
            <a:ext cx="354013" cy="1746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15" name="Text Box 22"/>
          <p:cNvSpPr txBox="1">
            <a:spLocks noChangeArrowheads="1"/>
          </p:cNvSpPr>
          <p:nvPr/>
        </p:nvSpPr>
        <p:spPr bwMode="auto">
          <a:xfrm>
            <a:off x="273050" y="1736725"/>
            <a:ext cx="6183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sz="2400" b="1">
                <a:solidFill>
                  <a:srgbClr val="FF3300"/>
                </a:solidFill>
                <a:latin typeface="Times New Roman" pitchFamily="18" charset="0"/>
              </a:rPr>
              <a:t>RADA GABINETOWA</a:t>
            </a:r>
            <a:endParaRPr lang="pl-PL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1816" name="Rectangle 23"/>
          <p:cNvSpPr>
            <a:spLocks noChangeArrowheads="1"/>
          </p:cNvSpPr>
          <p:nvPr/>
        </p:nvSpPr>
        <p:spPr bwMode="auto">
          <a:xfrm>
            <a:off x="3046413" y="2970213"/>
            <a:ext cx="2867025" cy="477837"/>
          </a:xfrm>
          <a:prstGeom prst="rect">
            <a:avLst/>
          </a:prstGeom>
          <a:solidFill>
            <a:srgbClr val="FFFFCC"/>
          </a:solidFill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1817" name="Text Box 24"/>
          <p:cNvSpPr txBox="1">
            <a:spLocks noChangeArrowheads="1"/>
          </p:cNvSpPr>
          <p:nvPr/>
        </p:nvSpPr>
        <p:spPr bwMode="auto">
          <a:xfrm>
            <a:off x="3208338" y="2898775"/>
            <a:ext cx="2730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>
                <a:solidFill>
                  <a:srgbClr val="FF3300"/>
                </a:solidFill>
                <a:latin typeface="Times New Roman" pitchFamily="18" charset="0"/>
              </a:rPr>
              <a:t>PREMIER</a:t>
            </a:r>
            <a:endParaRPr lang="pl-PL" sz="24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1818" name="Line 25"/>
          <p:cNvSpPr>
            <a:spLocks noChangeShapeType="1"/>
          </p:cNvSpPr>
          <p:nvPr/>
        </p:nvSpPr>
        <p:spPr bwMode="auto">
          <a:xfrm>
            <a:off x="1258888" y="3059113"/>
            <a:ext cx="0" cy="8890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19" name="Text Box 26"/>
          <p:cNvSpPr txBox="1">
            <a:spLocks noChangeArrowheads="1"/>
          </p:cNvSpPr>
          <p:nvPr/>
        </p:nvSpPr>
        <p:spPr bwMode="auto">
          <a:xfrm>
            <a:off x="5861050" y="0"/>
            <a:ext cx="180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pl-PL" sz="16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1820" name="Line 27"/>
          <p:cNvSpPr>
            <a:spLocks noChangeShapeType="1"/>
          </p:cNvSpPr>
          <p:nvPr/>
        </p:nvSpPr>
        <p:spPr bwMode="auto">
          <a:xfrm>
            <a:off x="3276600" y="5486400"/>
            <a:ext cx="2057400" cy="0"/>
          </a:xfrm>
          <a:prstGeom prst="line">
            <a:avLst/>
          </a:prstGeom>
          <a:noFill/>
          <a:ln w="28575" cap="sq">
            <a:solidFill>
              <a:srgbClr val="00206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21" name="Line 28"/>
          <p:cNvSpPr>
            <a:spLocks noChangeShapeType="1"/>
          </p:cNvSpPr>
          <p:nvPr/>
        </p:nvSpPr>
        <p:spPr bwMode="auto">
          <a:xfrm>
            <a:off x="3276600" y="5486400"/>
            <a:ext cx="0" cy="152400"/>
          </a:xfrm>
          <a:prstGeom prst="line">
            <a:avLst/>
          </a:prstGeom>
          <a:noFill/>
          <a:ln w="28575" cap="sq">
            <a:solidFill>
              <a:srgbClr val="00206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22" name="Line 29"/>
          <p:cNvSpPr>
            <a:spLocks noChangeShapeType="1"/>
          </p:cNvSpPr>
          <p:nvPr/>
        </p:nvSpPr>
        <p:spPr bwMode="auto">
          <a:xfrm>
            <a:off x="5334000" y="5486400"/>
            <a:ext cx="0" cy="152400"/>
          </a:xfrm>
          <a:prstGeom prst="line">
            <a:avLst/>
          </a:prstGeom>
          <a:noFill/>
          <a:ln w="28575" cap="sq">
            <a:solidFill>
              <a:srgbClr val="00206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23" name="Line 30"/>
          <p:cNvSpPr>
            <a:spLocks noChangeShapeType="1"/>
          </p:cNvSpPr>
          <p:nvPr/>
        </p:nvSpPr>
        <p:spPr bwMode="auto">
          <a:xfrm>
            <a:off x="1143000" y="4876800"/>
            <a:ext cx="0" cy="152400"/>
          </a:xfrm>
          <a:prstGeom prst="line">
            <a:avLst/>
          </a:prstGeom>
          <a:noFill/>
          <a:ln w="38100" cap="sq">
            <a:solidFill>
              <a:srgbClr val="00206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24" name="Rectangle 31"/>
          <p:cNvSpPr>
            <a:spLocks noChangeArrowheads="1"/>
          </p:cNvSpPr>
          <p:nvPr/>
        </p:nvSpPr>
        <p:spPr bwMode="auto">
          <a:xfrm>
            <a:off x="6858000" y="5029200"/>
            <a:ext cx="2057400" cy="12192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>
                <a:solidFill>
                  <a:srgbClr val="800080"/>
                </a:solidFill>
                <a:cs typeface="Arial" pitchFamily="34" charset="0"/>
              </a:rPr>
              <a:t>MINISTER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>
                <a:solidFill>
                  <a:srgbClr val="800080"/>
                </a:solidFill>
                <a:cs typeface="Arial" pitchFamily="34" charset="0"/>
              </a:rPr>
              <a:t>ADMINISTRACJI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>
                <a:solidFill>
                  <a:srgbClr val="800080"/>
                </a:solidFill>
                <a:cs typeface="Arial" pitchFamily="34" charset="0"/>
              </a:rPr>
              <a:t>I CYFRYZACJI</a:t>
            </a:r>
            <a:endParaRPr lang="pl-PL" sz="1600" b="1">
              <a:solidFill>
                <a:srgbClr val="800080"/>
              </a:solidFill>
              <a:cs typeface="Arial" pitchFamily="34" charset="0"/>
            </a:endParaRPr>
          </a:p>
        </p:txBody>
      </p:sp>
      <p:sp>
        <p:nvSpPr>
          <p:cNvPr id="161825" name="Line 32"/>
          <p:cNvSpPr>
            <a:spLocks noChangeShapeType="1"/>
          </p:cNvSpPr>
          <p:nvPr/>
        </p:nvSpPr>
        <p:spPr bwMode="auto">
          <a:xfrm>
            <a:off x="4267200" y="48768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26" name="Text Box 33"/>
          <p:cNvSpPr txBox="1">
            <a:spLocks noChangeArrowheads="1"/>
          </p:cNvSpPr>
          <p:nvPr/>
        </p:nvSpPr>
        <p:spPr bwMode="auto">
          <a:xfrm>
            <a:off x="4572000" y="5000625"/>
            <a:ext cx="2039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sz="1400" b="1" i="1">
                <a:solidFill>
                  <a:srgbClr val="002060"/>
                </a:solidFill>
                <a:latin typeface="Calibri" pitchFamily="34" charset="0"/>
              </a:rPr>
              <a:t>Koordynacja zarządzania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sz="1400" b="1" i="1">
                <a:solidFill>
                  <a:srgbClr val="002060"/>
                </a:solidFill>
                <a:latin typeface="Calibri" pitchFamily="34" charset="0"/>
              </a:rPr>
              <a:t>kryzysowego</a:t>
            </a:r>
          </a:p>
        </p:txBody>
      </p:sp>
      <p:sp>
        <p:nvSpPr>
          <p:cNvPr id="161827" name="Line 34"/>
          <p:cNvSpPr>
            <a:spLocks noChangeShapeType="1"/>
          </p:cNvSpPr>
          <p:nvPr/>
        </p:nvSpPr>
        <p:spPr bwMode="auto">
          <a:xfrm>
            <a:off x="4343400" y="34290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28" name="Line 35"/>
          <p:cNvSpPr>
            <a:spLocks noChangeShapeType="1"/>
          </p:cNvSpPr>
          <p:nvPr/>
        </p:nvSpPr>
        <p:spPr bwMode="auto">
          <a:xfrm>
            <a:off x="7924800" y="48768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29" name="Line 36"/>
          <p:cNvSpPr>
            <a:spLocks noChangeShapeType="1"/>
          </p:cNvSpPr>
          <p:nvPr/>
        </p:nvSpPr>
        <p:spPr bwMode="auto">
          <a:xfrm flipH="1">
            <a:off x="4267200" y="5257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1830" name="Rectangle 37"/>
          <p:cNvSpPr>
            <a:spLocks noChangeArrowheads="1"/>
          </p:cNvSpPr>
          <p:nvPr/>
        </p:nvSpPr>
        <p:spPr bwMode="auto">
          <a:xfrm>
            <a:off x="6934200" y="6324600"/>
            <a:ext cx="1295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600">
                <a:solidFill>
                  <a:prstClr val="black"/>
                </a:solidFill>
                <a:cs typeface="Arial" pitchFamily="34" charset="0"/>
              </a:rPr>
              <a:t>Samorządy</a:t>
            </a:r>
            <a:endParaRPr lang="pl-PL" sz="24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1831" name="Line 38"/>
          <p:cNvSpPr>
            <a:spLocks noChangeShapeType="1"/>
          </p:cNvSpPr>
          <p:nvPr/>
        </p:nvSpPr>
        <p:spPr bwMode="auto">
          <a:xfrm>
            <a:off x="6553200" y="6629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pole tekstowe 40"/>
          <p:cNvSpPr txBox="1"/>
          <p:nvPr/>
        </p:nvSpPr>
        <p:spPr>
          <a:xfrm>
            <a:off x="7429500" y="2928938"/>
            <a:ext cx="1214438" cy="3698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RCBN?</a:t>
            </a:r>
          </a:p>
        </p:txBody>
      </p:sp>
      <p:sp>
        <p:nvSpPr>
          <p:cNvPr id="42" name="pole tekstowe 41"/>
          <p:cNvSpPr txBox="1"/>
          <p:nvPr/>
        </p:nvSpPr>
        <p:spPr>
          <a:xfrm>
            <a:off x="5072063" y="4071938"/>
            <a:ext cx="1143000" cy="36988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RKBN ?</a:t>
            </a:r>
          </a:p>
        </p:txBody>
      </p:sp>
      <p:cxnSp>
        <p:nvCxnSpPr>
          <p:cNvPr id="44" name="Łącznik prosty 43"/>
          <p:cNvCxnSpPr>
            <a:endCxn id="41" idx="1"/>
          </p:cNvCxnSpPr>
          <p:nvPr/>
        </p:nvCxnSpPr>
        <p:spPr>
          <a:xfrm>
            <a:off x="6357938" y="3071813"/>
            <a:ext cx="1071562" cy="412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/>
          <p:nvPr/>
        </p:nvCxnSpPr>
        <p:spPr>
          <a:xfrm>
            <a:off x="6061075" y="3330575"/>
            <a:ext cx="0" cy="7413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50"/>
          <p:cNvCxnSpPr>
            <a:stCxn id="42" idx="1"/>
          </p:cNvCxnSpPr>
          <p:nvPr/>
        </p:nvCxnSpPr>
        <p:spPr>
          <a:xfrm flipH="1">
            <a:off x="4357688" y="4256088"/>
            <a:ext cx="714375" cy="301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/>
          <p:cNvCxnSpPr>
            <a:stCxn id="42" idx="3"/>
          </p:cNvCxnSpPr>
          <p:nvPr/>
        </p:nvCxnSpPr>
        <p:spPr>
          <a:xfrm flipV="1">
            <a:off x="6215063" y="4214813"/>
            <a:ext cx="1785937" cy="412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55"/>
          <p:cNvCxnSpPr>
            <a:endCxn id="41" idx="2"/>
          </p:cNvCxnSpPr>
          <p:nvPr/>
        </p:nvCxnSpPr>
        <p:spPr>
          <a:xfrm flipV="1">
            <a:off x="8001000" y="3298825"/>
            <a:ext cx="36513" cy="9159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07950" y="3330575"/>
            <a:ext cx="792163" cy="369888"/>
          </a:xfrm>
          <a:prstGeom prst="rect">
            <a:avLst/>
          </a:prstGeom>
          <a:solidFill>
            <a:schemeClr val="accent3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BBN</a:t>
            </a:r>
          </a:p>
        </p:txBody>
      </p:sp>
      <p:cxnSp>
        <p:nvCxnSpPr>
          <p:cNvPr id="5" name="Łącznik prostoliniowy 4"/>
          <p:cNvCxnSpPr>
            <a:endCxn id="3" idx="0"/>
          </p:cNvCxnSpPr>
          <p:nvPr/>
        </p:nvCxnSpPr>
        <p:spPr>
          <a:xfrm>
            <a:off x="503238" y="3028950"/>
            <a:ext cx="0" cy="30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oliniowy 6"/>
          <p:cNvCxnSpPr>
            <a:stCxn id="3" idx="2"/>
          </p:cNvCxnSpPr>
          <p:nvPr/>
        </p:nvCxnSpPr>
        <p:spPr>
          <a:xfrm>
            <a:off x="503238" y="3700463"/>
            <a:ext cx="0" cy="261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604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07950" y="1114425"/>
            <a:ext cx="89281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000" b="1">
                <a:solidFill>
                  <a:srgbClr val="C00000"/>
                </a:solidFill>
                <a:latin typeface="Arial Black" pitchFamily="34" charset="0"/>
              </a:rPr>
              <a:t>Umiędzynarodowienia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 systemu bezpieczeństwa narodowego: podkreśla przygotowanie systemu bezpieczeństwa narodowego, którego priorytetem jest maksymalne </a:t>
            </a:r>
            <a:r>
              <a:rPr lang="pl-PL" sz="2000" b="1">
                <a:solidFill>
                  <a:srgbClr val="00B0F0"/>
                </a:solidFill>
                <a:latin typeface="Arial Black" pitchFamily="34" charset="0"/>
              </a:rPr>
              <a:t>wykorzystanie szans 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wynikających ze współpracy międzynarodowej;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000" b="1">
                <a:solidFill>
                  <a:srgbClr val="C00000"/>
                </a:solidFill>
                <a:latin typeface="Arial Black" pitchFamily="34" charset="0"/>
              </a:rPr>
              <a:t>Usamodzielnienia 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systemu bezpieczeństwa narodowego: oznacza </a:t>
            </a:r>
            <a:r>
              <a:rPr lang="pl-PL" sz="2000" b="1">
                <a:solidFill>
                  <a:srgbClr val="00B0F0"/>
                </a:solidFill>
                <a:latin typeface="Arial Black" pitchFamily="34" charset="0"/>
              </a:rPr>
              <a:t>konieczność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 przygotowania systemu bezpieczeństwa narodowego, którego priorytetem jest maksymalizacja narodowego potencjału bezpieczeństwa;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000" b="1">
                <a:solidFill>
                  <a:srgbClr val="C00000"/>
                </a:solidFill>
                <a:latin typeface="Arial Black" pitchFamily="34" charset="0"/>
              </a:rPr>
              <a:t>Zrównoważonego integrowania 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systemu bezpieczeństwa narodowego: podkreśla </a:t>
            </a:r>
            <a:r>
              <a:rPr lang="pl-PL" sz="2000" b="1">
                <a:solidFill>
                  <a:srgbClr val="00B0F0"/>
                </a:solidFill>
                <a:latin typeface="Arial Black" pitchFamily="34" charset="0"/>
              </a:rPr>
              <a:t>możliwość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 przygotowania systemu bezpieczeństwa narodowego do zrównoważonego wykorzystywania zarówno szans wynikających ze współpracy międzynarodowej, jak i racjonalnie umacnianych zdolności sukcesywnie integrowanego narodowego potencjału bezpieczeństwa.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endParaRPr lang="pl-PL" sz="2000" b="1">
              <a:solidFill>
                <a:srgbClr val="396497"/>
              </a:solidFill>
              <a:latin typeface="Arial Black" pitchFamily="34" charset="0"/>
            </a:endParaRPr>
          </a:p>
        </p:txBody>
      </p:sp>
      <p:sp>
        <p:nvSpPr>
          <p:cNvPr id="162819" name="Rectangle 6"/>
          <p:cNvSpPr>
            <a:spLocks noChangeArrowheads="1"/>
          </p:cNvSpPr>
          <p:nvPr/>
        </p:nvSpPr>
        <p:spPr bwMode="auto">
          <a:xfrm>
            <a:off x="603250" y="193675"/>
            <a:ext cx="81375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b="1">
                <a:solidFill>
                  <a:srgbClr val="396497"/>
                </a:solidFill>
                <a:latin typeface="Arial" pitchFamily="34" charset="0"/>
                <a:cs typeface="Arial" pitchFamily="34" charset="0"/>
              </a:rPr>
              <a:t>Strategia preparacyjna – opcje</a:t>
            </a: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8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2820" name="Line 4"/>
          <p:cNvSpPr>
            <a:spLocks noChangeShapeType="1"/>
          </p:cNvSpPr>
          <p:nvPr/>
        </p:nvSpPr>
        <p:spPr bwMode="auto">
          <a:xfrm flipV="1">
            <a:off x="844550" y="765175"/>
            <a:ext cx="7488238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BBN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Grudzień 2012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0F9F83-E0BC-4471-8F21-693CC207BCA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8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6"/>
          <p:cNvSpPr txBox="1">
            <a:spLocks noChangeArrowheads="1"/>
          </p:cNvSpPr>
          <p:nvPr/>
        </p:nvSpPr>
        <p:spPr bwMode="auto">
          <a:xfrm>
            <a:off x="447675" y="1989138"/>
            <a:ext cx="8424863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3600" b="1">
                <a:solidFill>
                  <a:srgbClr val="396497"/>
                </a:solidFill>
                <a:latin typeface="Arial Black" pitchFamily="34" charset="0"/>
              </a:rPr>
              <a:t>Podsystem kierowania bezpieczeństwem - </a:t>
            </a:r>
            <a:r>
              <a:rPr lang="pl-PL" sz="3600" b="1">
                <a:solidFill>
                  <a:srgbClr val="C00000"/>
                </a:solidFill>
                <a:latin typeface="Arial Black" pitchFamily="34" charset="0"/>
              </a:rPr>
              <a:t>integracja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3600" b="1">
                <a:solidFill>
                  <a:srgbClr val="396497"/>
                </a:solidFill>
                <a:latin typeface="Arial Black" pitchFamily="34" charset="0"/>
              </a:rPr>
              <a:t>Podsystemy operacyjne - </a:t>
            </a:r>
            <a:r>
              <a:rPr lang="pl-PL" sz="3600" b="1">
                <a:solidFill>
                  <a:srgbClr val="C00000"/>
                </a:solidFill>
                <a:latin typeface="Arial Black" pitchFamily="34" charset="0"/>
              </a:rPr>
              <a:t>profesjonalizacja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pl-PL" sz="4000" b="1">
                <a:solidFill>
                  <a:srgbClr val="396497"/>
                </a:solidFill>
                <a:latin typeface="Arial Black" pitchFamily="34" charset="0"/>
              </a:rPr>
              <a:t>3. </a:t>
            </a:r>
            <a:r>
              <a:rPr lang="pl-PL" sz="3600" b="1">
                <a:solidFill>
                  <a:srgbClr val="396497"/>
                </a:solidFill>
                <a:latin typeface="Arial Black" pitchFamily="34" charset="0"/>
              </a:rPr>
              <a:t>Podsystemy wsparcia – </a:t>
            </a:r>
            <a:r>
              <a:rPr lang="pl-PL" sz="3600" b="1">
                <a:solidFill>
                  <a:srgbClr val="C00000"/>
                </a:solidFill>
                <a:latin typeface="Arial Black" pitchFamily="34" charset="0"/>
              </a:rPr>
              <a:t>powszechność przygotowań</a:t>
            </a:r>
          </a:p>
        </p:txBody>
      </p:sp>
      <p:sp>
        <p:nvSpPr>
          <p:cNvPr id="163843" name="Rectangle 6"/>
          <p:cNvSpPr>
            <a:spLocks noChangeArrowheads="1"/>
          </p:cNvSpPr>
          <p:nvPr/>
        </p:nvSpPr>
        <p:spPr bwMode="auto">
          <a:xfrm>
            <a:off x="323850" y="188913"/>
            <a:ext cx="84248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200" b="1">
                <a:solidFill>
                  <a:srgbClr val="396497"/>
                </a:solidFill>
                <a:latin typeface="Arial Black" pitchFamily="34" charset="0"/>
                <a:cs typeface="Arial" pitchFamily="34" charset="0"/>
              </a:rPr>
              <a:t>Strategia preparacyjna – priorytety przygotowania systemu bezpieczeństwa narodowego</a:t>
            </a:r>
          </a:p>
        </p:txBody>
      </p:sp>
      <p:sp>
        <p:nvSpPr>
          <p:cNvPr id="163844" name="Line 8"/>
          <p:cNvSpPr>
            <a:spLocks noChangeShapeType="1"/>
          </p:cNvSpPr>
          <p:nvPr/>
        </p:nvSpPr>
        <p:spPr bwMode="auto">
          <a:xfrm flipV="1">
            <a:off x="915988" y="1773238"/>
            <a:ext cx="748823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BBN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Grudzień 2012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4E8FE-8873-412E-B0A9-9B4B9ED693ED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A90FB-1ED1-4B95-B8A8-30774BE4E03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39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dirty="0" smtClean="0">
                <a:latin typeface="Arial Black" pitchFamily="34" charset="0"/>
              </a:rPr>
              <a:t>KIEROWANIE STRATEGICZNE</a:t>
            </a:r>
          </a:p>
        </p:txBody>
      </p:sp>
      <p:sp>
        <p:nvSpPr>
          <p:cNvPr id="164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856662" cy="4525962"/>
          </a:xfrm>
        </p:spPr>
        <p:txBody>
          <a:bodyPr/>
          <a:lstStyle/>
          <a:p>
            <a:pPr eaLnBrk="1" hangingPunct="1"/>
            <a:r>
              <a:rPr lang="pl-PL" sz="3600" b="1" smtClean="0">
                <a:latin typeface="Arial Black" pitchFamily="34" charset="0"/>
              </a:rPr>
              <a:t>Planowanie, programowanie i organizowanie bezpieczeństwa narodowego</a:t>
            </a:r>
          </a:p>
          <a:p>
            <a:pPr eaLnBrk="1" hangingPunct="1"/>
            <a:r>
              <a:rPr lang="pl-PL" sz="3600" b="1" smtClean="0">
                <a:latin typeface="Arial Black" pitchFamily="34" charset="0"/>
              </a:rPr>
              <a:t>Zarządzanie kryzysowe</a:t>
            </a:r>
          </a:p>
          <a:p>
            <a:pPr eaLnBrk="1" hangingPunct="1"/>
            <a:r>
              <a:rPr lang="pl-PL" sz="3600" b="1" smtClean="0">
                <a:latin typeface="Arial Black" pitchFamily="34" charset="0"/>
              </a:rPr>
              <a:t>Kierowanie obrona państwa</a:t>
            </a:r>
          </a:p>
          <a:p>
            <a:pPr eaLnBrk="1" hangingPunct="1"/>
            <a:r>
              <a:rPr lang="pl-PL" sz="3600" b="1" smtClean="0">
                <a:latin typeface="Arial Black" pitchFamily="34" charset="0"/>
              </a:rPr>
              <a:t>Stany nadzwyczajne</a:t>
            </a:r>
          </a:p>
          <a:p>
            <a:pPr lvl="1" eaLnBrk="1" hangingPunct="1"/>
            <a:r>
              <a:rPr lang="pl-PL" sz="3200" b="1" smtClean="0">
                <a:latin typeface="Arial Black" pitchFamily="34" charset="0"/>
              </a:rPr>
              <a:t>Stan klęski żywiołowej</a:t>
            </a:r>
          </a:p>
          <a:p>
            <a:pPr lvl="1" eaLnBrk="1" hangingPunct="1"/>
            <a:r>
              <a:rPr lang="pl-PL" sz="3200" b="1" smtClean="0">
                <a:latin typeface="Arial Black" pitchFamily="34" charset="0"/>
              </a:rPr>
              <a:t>Stan wyjątkowy</a:t>
            </a:r>
          </a:p>
          <a:p>
            <a:pPr lvl="1" eaLnBrk="1" hangingPunct="1"/>
            <a:r>
              <a:rPr lang="pl-PL" sz="3200" b="1" smtClean="0">
                <a:latin typeface="Arial Black" pitchFamily="34" charset="0"/>
              </a:rPr>
              <a:t>Stan wojenny 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</p:spTree>
    <p:extLst>
      <p:ext uri="{BB962C8B-B14F-4D97-AF65-F5344CB8AC3E}">
        <p14:creationId xmlns:p14="http://schemas.microsoft.com/office/powerpoint/2010/main" val="3622917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41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C7BC6-1231-4780-84D2-BDF60C41C8DE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</a:t>
            </a:fld>
            <a:endParaRPr lang="pl-PL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5892" name="Text Box 2"/>
          <p:cNvSpPr txBox="1">
            <a:spLocks noChangeArrowheads="1"/>
          </p:cNvSpPr>
          <p:nvPr/>
        </p:nvSpPr>
        <p:spPr bwMode="auto">
          <a:xfrm>
            <a:off x="647700" y="228600"/>
            <a:ext cx="7993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sz="3200" b="1">
                <a:solidFill>
                  <a:prstClr val="black"/>
                </a:solidFill>
              </a:rPr>
              <a:t>DOKUMENTY STRATEGICZNE</a:t>
            </a:r>
            <a:endParaRPr lang="pl-PL" sz="2800" b="1">
              <a:solidFill>
                <a:prstClr val="black"/>
              </a:solidFill>
            </a:endParaRPr>
          </a:p>
        </p:txBody>
      </p:sp>
      <p:sp>
        <p:nvSpPr>
          <p:cNvPr id="165893" name="Line 3"/>
          <p:cNvSpPr>
            <a:spLocks noChangeShapeType="1"/>
          </p:cNvSpPr>
          <p:nvPr/>
        </p:nvSpPr>
        <p:spPr bwMode="auto">
          <a:xfrm>
            <a:off x="552450" y="3314700"/>
            <a:ext cx="8229600" cy="1905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5894" name="Group 4"/>
          <p:cNvGrpSpPr>
            <a:grpSpLocks/>
          </p:cNvGrpSpPr>
          <p:nvPr/>
        </p:nvGrpSpPr>
        <p:grpSpPr bwMode="auto">
          <a:xfrm>
            <a:off x="611188" y="730250"/>
            <a:ext cx="631825" cy="2463800"/>
            <a:chOff x="205" y="496"/>
            <a:chExt cx="398" cy="1552"/>
          </a:xfrm>
        </p:grpSpPr>
        <p:sp>
          <p:nvSpPr>
            <p:cNvPr id="165936" name="Text Box 5"/>
            <p:cNvSpPr txBox="1">
              <a:spLocks noChangeArrowheads="1"/>
            </p:cNvSpPr>
            <p:nvPr/>
          </p:nvSpPr>
          <p:spPr bwMode="auto">
            <a:xfrm>
              <a:off x="205" y="688"/>
              <a:ext cx="209" cy="1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O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K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U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165937" name="Text Box 6"/>
            <p:cNvSpPr txBox="1">
              <a:spLocks noChangeArrowheads="1"/>
            </p:cNvSpPr>
            <p:nvPr/>
          </p:nvSpPr>
          <p:spPr bwMode="auto">
            <a:xfrm>
              <a:off x="400" y="496"/>
              <a:ext cx="203" cy="1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K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O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C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C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J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FF0000"/>
                  </a:solidFill>
                </a:rPr>
                <a:t>N</a:t>
              </a:r>
              <a:endParaRPr lang="pl-PL" sz="1600" b="1">
                <a:solidFill>
                  <a:srgbClr val="FF0000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600" b="1">
                  <a:solidFill>
                    <a:srgbClr val="FF0000"/>
                  </a:solidFill>
                </a:rPr>
                <a:t>E</a:t>
              </a:r>
            </a:p>
          </p:txBody>
        </p:sp>
      </p:grpSp>
      <p:grpSp>
        <p:nvGrpSpPr>
          <p:cNvPr id="165895" name="Group 7"/>
          <p:cNvGrpSpPr>
            <a:grpSpLocks/>
          </p:cNvGrpSpPr>
          <p:nvPr/>
        </p:nvGrpSpPr>
        <p:grpSpPr bwMode="auto">
          <a:xfrm>
            <a:off x="573088" y="3495675"/>
            <a:ext cx="627062" cy="2644775"/>
            <a:chOff x="205" y="2430"/>
            <a:chExt cx="395" cy="1666"/>
          </a:xfrm>
        </p:grpSpPr>
        <p:sp>
          <p:nvSpPr>
            <p:cNvPr id="165934" name="Text Box 8"/>
            <p:cNvSpPr txBox="1">
              <a:spLocks noChangeArrowheads="1"/>
            </p:cNvSpPr>
            <p:nvPr/>
          </p:nvSpPr>
          <p:spPr bwMode="auto">
            <a:xfrm>
              <a:off x="205" y="2656"/>
              <a:ext cx="209" cy="1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D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O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K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U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M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600" b="1">
                  <a:solidFill>
                    <a:srgbClr val="000066"/>
                  </a:solidFill>
                </a:rPr>
                <a:t>Y</a:t>
              </a:r>
              <a:endParaRPr lang="pl-PL" sz="1600" b="1">
                <a:solidFill>
                  <a:srgbClr val="C0504D"/>
                </a:solidFill>
              </a:endParaRPr>
            </a:p>
          </p:txBody>
        </p:sp>
        <p:sp>
          <p:nvSpPr>
            <p:cNvPr id="165935" name="Text Box 9"/>
            <p:cNvSpPr txBox="1">
              <a:spLocks noChangeArrowheads="1"/>
            </p:cNvSpPr>
            <p:nvPr/>
          </p:nvSpPr>
          <p:spPr bwMode="auto">
            <a:xfrm>
              <a:off x="403" y="2430"/>
              <a:ext cx="197" cy="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P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I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T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C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Z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E</a:t>
              </a:r>
              <a:endParaRPr lang="pl-PL" sz="1400" b="1">
                <a:solidFill>
                  <a:srgbClr val="C0504D"/>
                </a:solidFill>
              </a:endParaRPr>
            </a:p>
          </p:txBody>
        </p:sp>
      </p:grpSp>
      <p:sp>
        <p:nvSpPr>
          <p:cNvPr id="165896" name="Text Box 10"/>
          <p:cNvSpPr txBox="1">
            <a:spLocks noChangeArrowheads="1"/>
          </p:cNvSpPr>
          <p:nvPr/>
        </p:nvSpPr>
        <p:spPr bwMode="auto">
          <a:xfrm>
            <a:off x="1495425" y="866775"/>
            <a:ext cx="4260850" cy="74771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1400" b="1">
                <a:solidFill>
                  <a:srgbClr val="FF3300"/>
                </a:solidFill>
              </a:rPr>
              <a:t>     </a:t>
            </a:r>
          </a:p>
          <a:p>
            <a:pPr algn="ctr" fontAlgn="base">
              <a:lnSpc>
                <a:spcPct val="75000"/>
              </a:lnSpc>
              <a:spcBef>
                <a:spcPct val="0"/>
              </a:spcBef>
              <a:spcAft>
                <a:spcPct val="0"/>
              </a:spcAft>
            </a:pPr>
            <a:r>
              <a:rPr lang="pl-PL" sz="1400" b="1">
                <a:solidFill>
                  <a:srgbClr val="FF3300"/>
                </a:solidFill>
              </a:rPr>
              <a:t> </a:t>
            </a:r>
            <a:r>
              <a:rPr lang="pl-PL" b="1">
                <a:solidFill>
                  <a:srgbClr val="FF3300"/>
                </a:solidFill>
              </a:rPr>
              <a:t>STRATEGIA BEZPIECZEŃSTWA RP</a:t>
            </a:r>
            <a:r>
              <a:rPr lang="pl-PL" sz="1400" b="1">
                <a:solidFill>
                  <a:srgbClr val="FF3300"/>
                </a:solidFill>
              </a:rPr>
              <a:t>    </a:t>
            </a:r>
          </a:p>
        </p:txBody>
      </p:sp>
      <p:sp>
        <p:nvSpPr>
          <p:cNvPr id="692235" name="Text Box 11"/>
          <p:cNvSpPr txBox="1">
            <a:spLocks noChangeArrowheads="1"/>
          </p:cNvSpPr>
          <p:nvPr/>
        </p:nvSpPr>
        <p:spPr bwMode="auto">
          <a:xfrm>
            <a:off x="1573213" y="2012950"/>
            <a:ext cx="3943350" cy="87630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sz="1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pitchFamily="34" charset="0"/>
            </a:endParaRPr>
          </a:p>
          <a:p>
            <a:pPr algn="ctr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l-PL" b="1">
                <a:solidFill>
                  <a:srgbClr val="FF3300"/>
                </a:solidFill>
                <a:latin typeface="Arial" charset="0"/>
                <a:cs typeface="Arial" pitchFamily="34" charset="0"/>
              </a:rPr>
              <a:t>STRATEGIA OBRONNOŚCI RP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l-PL" b="1">
              <a:solidFill>
                <a:srgbClr val="FF330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165898" name="Line 12"/>
          <p:cNvSpPr>
            <a:spLocks noChangeShapeType="1"/>
          </p:cNvSpPr>
          <p:nvPr/>
        </p:nvSpPr>
        <p:spPr bwMode="auto">
          <a:xfrm rot="5400000">
            <a:off x="-1444625" y="3584575"/>
            <a:ext cx="5632450" cy="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5899" name="Group 13"/>
          <p:cNvGrpSpPr>
            <a:grpSpLocks/>
          </p:cNvGrpSpPr>
          <p:nvPr/>
        </p:nvGrpSpPr>
        <p:grpSpPr bwMode="auto">
          <a:xfrm>
            <a:off x="1676400" y="4038600"/>
            <a:ext cx="2809875" cy="2641600"/>
            <a:chOff x="1169" y="2543"/>
            <a:chExt cx="1905" cy="1527"/>
          </a:xfrm>
        </p:grpSpPr>
        <p:sp>
          <p:nvSpPr>
            <p:cNvPr id="165931" name="Text Box 14"/>
            <p:cNvSpPr txBox="1">
              <a:spLocks noChangeArrowheads="1"/>
            </p:cNvSpPr>
            <p:nvPr/>
          </p:nvSpPr>
          <p:spPr bwMode="auto">
            <a:xfrm>
              <a:off x="1169" y="3020"/>
              <a:ext cx="1530" cy="105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Plany operacyjne funkcjonowania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(resortu, województwa, samorządu)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w czasie zagrożenia (kryzysu) i wojny</a:t>
              </a:r>
            </a:p>
          </p:txBody>
        </p:sp>
        <p:sp>
          <p:nvSpPr>
            <p:cNvPr id="165932" name="Text Box 15"/>
            <p:cNvSpPr txBox="1">
              <a:spLocks noChangeArrowheads="1"/>
            </p:cNvSpPr>
            <p:nvPr/>
          </p:nvSpPr>
          <p:spPr bwMode="auto">
            <a:xfrm>
              <a:off x="1252" y="2662"/>
              <a:ext cx="1590" cy="58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srgbClr val="000066"/>
                  </a:solidFill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600" b="1">
                  <a:solidFill>
                    <a:srgbClr val="000066"/>
                  </a:solidFill>
                </a:rPr>
                <a:t>Plan użycia i działania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600" b="1">
                  <a:solidFill>
                    <a:srgbClr val="000066"/>
                  </a:solidFill>
                </a:rPr>
                <a:t>Sił Zbrojnych RP</a:t>
              </a:r>
            </a:p>
          </p:txBody>
        </p:sp>
        <p:sp>
          <p:nvSpPr>
            <p:cNvPr id="165933" name="Text Box 16"/>
            <p:cNvSpPr txBox="1">
              <a:spLocks noChangeArrowheads="1"/>
            </p:cNvSpPr>
            <p:nvPr/>
          </p:nvSpPr>
          <p:spPr bwMode="auto">
            <a:xfrm>
              <a:off x="1369" y="2543"/>
              <a:ext cx="1705" cy="35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600" b="1">
                  <a:solidFill>
                    <a:srgbClr val="000066"/>
                  </a:solidFill>
                </a:rPr>
                <a:t>Polityczno-Strategiczna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600" b="1">
                  <a:solidFill>
                    <a:srgbClr val="000066"/>
                  </a:solidFill>
                </a:rPr>
                <a:t>Dyrektywa Obronna</a:t>
              </a:r>
              <a:endParaRPr lang="pl-PL" sz="1400" b="1">
                <a:solidFill>
                  <a:srgbClr val="000066"/>
                </a:solidFill>
              </a:endParaRPr>
            </a:p>
          </p:txBody>
        </p:sp>
      </p:grpSp>
      <p:sp>
        <p:nvSpPr>
          <p:cNvPr id="165900" name="Rectangle 17"/>
          <p:cNvSpPr>
            <a:spLocks noChangeArrowheads="1"/>
          </p:cNvSpPr>
          <p:nvPr/>
        </p:nvSpPr>
        <p:spPr bwMode="auto">
          <a:xfrm>
            <a:off x="2286000" y="3551238"/>
            <a:ext cx="1841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400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5901" name="Group 18"/>
          <p:cNvGrpSpPr>
            <a:grpSpLocks/>
          </p:cNvGrpSpPr>
          <p:nvPr/>
        </p:nvGrpSpPr>
        <p:grpSpPr bwMode="auto">
          <a:xfrm>
            <a:off x="6750050" y="2289175"/>
            <a:ext cx="1655763" cy="773113"/>
            <a:chOff x="4252" y="1524"/>
            <a:chExt cx="1043" cy="487"/>
          </a:xfrm>
        </p:grpSpPr>
        <p:sp>
          <p:nvSpPr>
            <p:cNvPr id="165928" name="Text Box 19"/>
            <p:cNvSpPr txBox="1">
              <a:spLocks noChangeArrowheads="1"/>
            </p:cNvSpPr>
            <p:nvPr/>
          </p:nvSpPr>
          <p:spPr bwMode="auto">
            <a:xfrm>
              <a:off x="4252" y="1524"/>
              <a:ext cx="851" cy="3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pl-PL" sz="1400">
                <a:solidFill>
                  <a:srgbClr val="FF3300"/>
                </a:solidFill>
              </a:endParaRP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pl-PL" sz="1400">
                <a:solidFill>
                  <a:srgbClr val="FF3300"/>
                </a:solidFill>
              </a:endParaRPr>
            </a:p>
          </p:txBody>
        </p:sp>
        <p:sp>
          <p:nvSpPr>
            <p:cNvPr id="165929" name="Text Box 20"/>
            <p:cNvSpPr txBox="1">
              <a:spLocks noChangeArrowheads="1"/>
            </p:cNvSpPr>
            <p:nvPr/>
          </p:nvSpPr>
          <p:spPr bwMode="auto">
            <a:xfrm>
              <a:off x="4336" y="1596"/>
              <a:ext cx="887" cy="3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prstDash val="sysDot"/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pl-PL" sz="1400">
                <a:solidFill>
                  <a:srgbClr val="FF3300"/>
                </a:solidFill>
              </a:endParaRPr>
            </a:p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pl-PL" sz="1400">
                <a:solidFill>
                  <a:srgbClr val="FF3300"/>
                </a:solidFill>
              </a:endParaRPr>
            </a:p>
          </p:txBody>
        </p:sp>
        <p:sp>
          <p:nvSpPr>
            <p:cNvPr id="692245" name="Text Box 21"/>
            <p:cNvSpPr txBox="1">
              <a:spLocks noChangeArrowheads="1"/>
            </p:cNvSpPr>
            <p:nvPr/>
          </p:nvSpPr>
          <p:spPr bwMode="auto">
            <a:xfrm>
              <a:off x="4420" y="1680"/>
              <a:ext cx="875" cy="33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pl-PL" sz="1400" b="1" dirty="0">
                  <a:solidFill>
                    <a:srgbClr val="FF3300"/>
                  </a:solidFill>
                  <a:latin typeface="Arial" charset="0"/>
                  <a:cs typeface="Arial" pitchFamily="34" charset="0"/>
                </a:rPr>
                <a:t>STRATEGIE SEKTOROWE</a:t>
              </a:r>
              <a:endParaRPr lang="pl-PL" sz="1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pitchFamily="34" charset="0"/>
              </a:endParaRPr>
            </a:p>
          </p:txBody>
        </p:sp>
      </p:grpSp>
      <p:sp>
        <p:nvSpPr>
          <p:cNvPr id="165902" name="Text Box 22"/>
          <p:cNvSpPr txBox="1">
            <a:spLocks noChangeArrowheads="1"/>
          </p:cNvSpPr>
          <p:nvPr/>
        </p:nvSpPr>
        <p:spPr bwMode="auto">
          <a:xfrm>
            <a:off x="4786313" y="3500438"/>
            <a:ext cx="4357687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l-PL" sz="1400" b="1">
                <a:solidFill>
                  <a:prstClr val="black"/>
                </a:solidFill>
              </a:rPr>
              <a:t>Programowanie  i  budżetowanie bezpieczeństwa</a:t>
            </a:r>
            <a:endParaRPr lang="pl-PL" sz="1400">
              <a:solidFill>
                <a:prstClr val="black"/>
              </a:solidFill>
            </a:endParaRPr>
          </a:p>
        </p:txBody>
      </p:sp>
      <p:sp>
        <p:nvSpPr>
          <p:cNvPr id="165903" name="Text Box 23"/>
          <p:cNvSpPr txBox="1">
            <a:spLocks noChangeArrowheads="1"/>
          </p:cNvSpPr>
          <p:nvPr/>
        </p:nvSpPr>
        <p:spPr bwMode="auto">
          <a:xfrm>
            <a:off x="1504950" y="3473450"/>
            <a:ext cx="3241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pl-PL" sz="1400" b="1">
                <a:solidFill>
                  <a:srgbClr val="000066"/>
                </a:solidFill>
              </a:rPr>
              <a:t>Planowanie strategiczno-operacyjne</a:t>
            </a:r>
            <a:endParaRPr lang="pl-PL" sz="1400">
              <a:solidFill>
                <a:srgbClr val="000066"/>
              </a:solidFill>
            </a:endParaRPr>
          </a:p>
        </p:txBody>
      </p:sp>
      <p:grpSp>
        <p:nvGrpSpPr>
          <p:cNvPr id="165904" name="Group 24"/>
          <p:cNvGrpSpPr>
            <a:grpSpLocks/>
          </p:cNvGrpSpPr>
          <p:nvPr/>
        </p:nvGrpSpPr>
        <p:grpSpPr bwMode="auto">
          <a:xfrm>
            <a:off x="5041900" y="4010025"/>
            <a:ext cx="3124200" cy="2374900"/>
            <a:chOff x="3441" y="2526"/>
            <a:chExt cx="2132" cy="1496"/>
          </a:xfrm>
        </p:grpSpPr>
        <p:sp>
          <p:nvSpPr>
            <p:cNvPr id="165925" name="Text Box 25"/>
            <p:cNvSpPr txBox="1">
              <a:spLocks noChangeArrowheads="1"/>
            </p:cNvSpPr>
            <p:nvPr/>
          </p:nvSpPr>
          <p:spPr bwMode="auto">
            <a:xfrm>
              <a:off x="3926" y="3150"/>
              <a:ext cx="1647" cy="87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pl-PL" sz="1400" b="1">
                <a:solidFill>
                  <a:prstClr val="black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pl-PL" sz="1400" b="1">
                <a:solidFill>
                  <a:prstClr val="black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prstClr val="black"/>
                  </a:solidFill>
                </a:rPr>
                <a:t>Wieloletnie programy przygotowań obronnych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400" b="1">
                  <a:solidFill>
                    <a:prstClr val="black"/>
                  </a:solidFill>
                </a:rPr>
                <a:t>(resortu, województwa, samorządu)</a:t>
              </a:r>
            </a:p>
          </p:txBody>
        </p:sp>
        <p:sp>
          <p:nvSpPr>
            <p:cNvPr id="165926" name="Text Box 26"/>
            <p:cNvSpPr txBox="1">
              <a:spLocks noChangeArrowheads="1"/>
            </p:cNvSpPr>
            <p:nvPr/>
          </p:nvSpPr>
          <p:spPr bwMode="auto">
            <a:xfrm>
              <a:off x="3634" y="2782"/>
              <a:ext cx="1870" cy="65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pl-PL" sz="1400" b="1">
                <a:solidFill>
                  <a:prstClr val="black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pl-PL" sz="1600" b="1">
                <a:solidFill>
                  <a:prstClr val="black"/>
                </a:solidFill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600" b="1">
                  <a:solidFill>
                    <a:prstClr val="black"/>
                  </a:solidFill>
                </a:rPr>
                <a:t>Wieloletnie programy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600" b="1">
                  <a:solidFill>
                    <a:prstClr val="black"/>
                  </a:solidFill>
                </a:rPr>
                <a:t>rozwoju Sił Zbrojnych RP</a:t>
              </a:r>
            </a:p>
          </p:txBody>
        </p:sp>
        <p:sp>
          <p:nvSpPr>
            <p:cNvPr id="165927" name="Text Box 27"/>
            <p:cNvSpPr txBox="1">
              <a:spLocks noChangeArrowheads="1"/>
            </p:cNvSpPr>
            <p:nvPr/>
          </p:nvSpPr>
          <p:spPr bwMode="auto">
            <a:xfrm>
              <a:off x="3441" y="2526"/>
              <a:ext cx="1855" cy="54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l-PL" sz="1600" b="1">
                  <a:solidFill>
                    <a:prstClr val="black"/>
                  </a:solidFill>
                </a:rPr>
                <a:t>Wieloletnie programy przygotowań obronnych RP  </a:t>
              </a:r>
              <a:endParaRPr lang="pl-PL" sz="1400" b="1">
                <a:solidFill>
                  <a:prstClr val="black"/>
                </a:solidFill>
              </a:endParaRPr>
            </a:p>
          </p:txBody>
        </p:sp>
      </p:grpSp>
      <p:sp>
        <p:nvSpPr>
          <p:cNvPr id="165905" name="Line 28"/>
          <p:cNvSpPr>
            <a:spLocks noChangeShapeType="1"/>
          </p:cNvSpPr>
          <p:nvPr/>
        </p:nvSpPr>
        <p:spPr bwMode="auto">
          <a:xfrm flipV="1">
            <a:off x="5522913" y="2000250"/>
            <a:ext cx="1879600" cy="127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06" name="Line 29"/>
          <p:cNvSpPr>
            <a:spLocks noChangeShapeType="1"/>
          </p:cNvSpPr>
          <p:nvPr/>
        </p:nvSpPr>
        <p:spPr bwMode="auto">
          <a:xfrm>
            <a:off x="7396163" y="2003425"/>
            <a:ext cx="0" cy="282575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07" name="Line 30"/>
          <p:cNvSpPr>
            <a:spLocks noChangeShapeType="1"/>
          </p:cNvSpPr>
          <p:nvPr/>
        </p:nvSpPr>
        <p:spPr bwMode="auto">
          <a:xfrm flipV="1">
            <a:off x="2551113" y="3092450"/>
            <a:ext cx="3798887" cy="12700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08" name="Line 31"/>
          <p:cNvSpPr>
            <a:spLocks noChangeShapeType="1"/>
          </p:cNvSpPr>
          <p:nvPr/>
        </p:nvSpPr>
        <p:spPr bwMode="auto">
          <a:xfrm>
            <a:off x="2559050" y="3098800"/>
            <a:ext cx="0" cy="92075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09" name="Line 32"/>
          <p:cNvSpPr>
            <a:spLocks noChangeShapeType="1"/>
          </p:cNvSpPr>
          <p:nvPr/>
        </p:nvSpPr>
        <p:spPr bwMode="auto">
          <a:xfrm>
            <a:off x="6330950" y="3092450"/>
            <a:ext cx="31750" cy="949325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10" name="Line 33"/>
          <p:cNvSpPr>
            <a:spLocks noChangeShapeType="1"/>
          </p:cNvSpPr>
          <p:nvPr/>
        </p:nvSpPr>
        <p:spPr bwMode="auto">
          <a:xfrm>
            <a:off x="3473450" y="2865438"/>
            <a:ext cx="0" cy="258762"/>
          </a:xfrm>
          <a:prstGeom prst="line">
            <a:avLst/>
          </a:prstGeom>
          <a:noFill/>
          <a:ln w="381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11" name="Line 34"/>
          <p:cNvSpPr>
            <a:spLocks noChangeShapeType="1"/>
          </p:cNvSpPr>
          <p:nvPr/>
        </p:nvSpPr>
        <p:spPr bwMode="auto">
          <a:xfrm>
            <a:off x="3473450" y="1631950"/>
            <a:ext cx="0" cy="38100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12" name="Text Box 35"/>
          <p:cNvSpPr txBox="1">
            <a:spLocks noChangeArrowheads="1"/>
          </p:cNvSpPr>
          <p:nvPr/>
        </p:nvSpPr>
        <p:spPr bwMode="auto">
          <a:xfrm>
            <a:off x="6088063" y="914400"/>
            <a:ext cx="2482850" cy="6191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pl-PL" sz="1600" b="1">
                <a:solidFill>
                  <a:srgbClr val="FF3300"/>
                </a:solidFill>
              </a:rPr>
              <a:t>KONCEPCJA STRATEGICZNA NATO</a:t>
            </a:r>
            <a:endParaRPr lang="pl-PL">
              <a:solidFill>
                <a:srgbClr val="FF3300"/>
              </a:solidFill>
            </a:endParaRPr>
          </a:p>
        </p:txBody>
      </p:sp>
      <p:sp>
        <p:nvSpPr>
          <p:cNvPr id="165913" name="Line 36"/>
          <p:cNvSpPr>
            <a:spLocks noChangeShapeType="1"/>
          </p:cNvSpPr>
          <p:nvPr/>
        </p:nvSpPr>
        <p:spPr bwMode="auto">
          <a:xfrm>
            <a:off x="5753100" y="1243013"/>
            <a:ext cx="309563" cy="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14" name="Line 37"/>
          <p:cNvSpPr>
            <a:spLocks noChangeShapeType="1"/>
          </p:cNvSpPr>
          <p:nvPr/>
        </p:nvSpPr>
        <p:spPr bwMode="auto">
          <a:xfrm flipV="1">
            <a:off x="5213350" y="1803400"/>
            <a:ext cx="11113" cy="200025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5915" name="Rectangle 38"/>
          <p:cNvSpPr>
            <a:spLocks noChangeArrowheads="1"/>
          </p:cNvSpPr>
          <p:nvPr/>
        </p:nvSpPr>
        <p:spPr bwMode="auto">
          <a:xfrm>
            <a:off x="1447800" y="762000"/>
            <a:ext cx="4419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Strategia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Bezpieczeństwa Narodowego</a:t>
            </a:r>
          </a:p>
        </p:txBody>
      </p:sp>
      <p:cxnSp>
        <p:nvCxnSpPr>
          <p:cNvPr id="43" name="Łącznik prosty 42"/>
          <p:cNvCxnSpPr>
            <a:stCxn id="692245" idx="3"/>
          </p:cNvCxnSpPr>
          <p:nvPr/>
        </p:nvCxnSpPr>
        <p:spPr>
          <a:xfrm flipV="1">
            <a:off x="8405813" y="2786063"/>
            <a:ext cx="238125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44"/>
          <p:cNvCxnSpPr>
            <a:endCxn id="41" idx="3"/>
          </p:cNvCxnSpPr>
          <p:nvPr/>
        </p:nvCxnSpPr>
        <p:spPr>
          <a:xfrm rot="16200000" flipH="1">
            <a:off x="6789738" y="4641850"/>
            <a:ext cx="3752850" cy="41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47"/>
          <p:cNvCxnSpPr>
            <a:stCxn id="41" idx="3"/>
          </p:cNvCxnSpPr>
          <p:nvPr/>
        </p:nvCxnSpPr>
        <p:spPr>
          <a:xfrm flipH="1" flipV="1">
            <a:off x="4643438" y="6500813"/>
            <a:ext cx="4043362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49"/>
          <p:cNvCxnSpPr/>
          <p:nvPr/>
        </p:nvCxnSpPr>
        <p:spPr>
          <a:xfrm rot="5400000" flipH="1" flipV="1">
            <a:off x="3894138" y="5751513"/>
            <a:ext cx="15001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/>
          <p:nvPr/>
        </p:nvCxnSpPr>
        <p:spPr>
          <a:xfrm rot="10800000">
            <a:off x="4143375" y="5000625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/>
          <p:nvPr/>
        </p:nvCxnSpPr>
        <p:spPr>
          <a:xfrm rot="10800000">
            <a:off x="3929063" y="6000750"/>
            <a:ext cx="7143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 rot="10800000">
            <a:off x="8072438" y="4643438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Łącznik prosty ze strzałką 57"/>
          <p:cNvCxnSpPr>
            <a:endCxn id="165925" idx="3"/>
          </p:cNvCxnSpPr>
          <p:nvPr/>
        </p:nvCxnSpPr>
        <p:spPr>
          <a:xfrm flipH="1" flipV="1">
            <a:off x="8166100" y="5692775"/>
            <a:ext cx="477838" cy="22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</p:spTree>
    <p:extLst>
      <p:ext uri="{BB962C8B-B14F-4D97-AF65-F5344CB8AC3E}">
        <p14:creationId xmlns:p14="http://schemas.microsoft.com/office/powerpoint/2010/main" val="1766096801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5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21013-52F8-47AC-B83D-D101A672766C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8484" name="WordArt 2"/>
          <p:cNvSpPr>
            <a:spLocks noChangeArrowheads="1" noChangeShapeType="1" noTextEdit="1"/>
          </p:cNvSpPr>
          <p:nvPr/>
        </p:nvSpPr>
        <p:spPr bwMode="auto">
          <a:xfrm rot="-1082057">
            <a:off x="781050" y="1790700"/>
            <a:ext cx="7934325" cy="322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3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3600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pitchFamily="34" charset="0"/>
              </a:rPr>
              <a:t>Bezpieczeństwo narodowe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3600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  <a:cs typeface="Arial" pitchFamily="34" charset="0"/>
              </a:rPr>
              <a:t>Polski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</p:spTree>
    <p:extLst>
      <p:ext uri="{BB962C8B-B14F-4D97-AF65-F5344CB8AC3E}">
        <p14:creationId xmlns:p14="http://schemas.microsoft.com/office/powerpoint/2010/main" val="35963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40F1C9-CC1B-4561-88D3-0264A1A8BBCF}" type="slidenum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691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93037" cy="1462088"/>
          </a:xfrm>
        </p:spPr>
        <p:txBody>
          <a:bodyPr/>
          <a:lstStyle/>
          <a:p>
            <a:pPr eaLnBrk="1" hangingPunct="1"/>
            <a:r>
              <a:rPr lang="pl-PL" sz="5400" b="1" smtClean="0">
                <a:latin typeface="Arial Black" pitchFamily="34" charset="0"/>
              </a:rPr>
              <a:t>Synteza</a:t>
            </a:r>
          </a:p>
        </p:txBody>
      </p:sp>
      <p:sp>
        <p:nvSpPr>
          <p:cNvPr id="166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pl-PL" sz="4000" b="1" smtClean="0">
                <a:latin typeface="Arial Black" pitchFamily="34" charset="0"/>
              </a:rPr>
              <a:t>Bezpieczeństwo: ewolucja od militarnego przez obronne do zintegrowanego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pl-PL" sz="4000" b="1" smtClean="0">
                <a:latin typeface="Arial Black" pitchFamily="34" charset="0"/>
              </a:rPr>
              <a:t>Środowisko GLOBINFO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pl-PL" sz="4000" b="1" smtClean="0">
                <a:latin typeface="Arial Black" pitchFamily="34" charset="0"/>
              </a:rPr>
              <a:t>Poszukiwanie nowych strategii bezpieczeństwa międzynarodowego i narodowego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</p:spTree>
    <p:extLst>
      <p:ext uri="{BB962C8B-B14F-4D97-AF65-F5344CB8AC3E}">
        <p14:creationId xmlns:p14="http://schemas.microsoft.com/office/powerpoint/2010/main" val="11223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98B6B-C6F9-47BA-88EC-A4F796C8A9AF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9508" name="pole tekstowe 4"/>
          <p:cNvSpPr txBox="1">
            <a:spLocks noChangeArrowheads="1"/>
          </p:cNvSpPr>
          <p:nvPr/>
        </p:nvSpPr>
        <p:spPr bwMode="auto">
          <a:xfrm>
            <a:off x="179388" y="285750"/>
            <a:ext cx="8964612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sz="2800" b="1">
                <a:solidFill>
                  <a:prstClr val="black"/>
                </a:solidFill>
                <a:latin typeface="Arial Black" pitchFamily="34" charset="0"/>
                <a:cs typeface="Tahoma" pitchFamily="34" charset="0"/>
              </a:rPr>
              <a:t>HISTORYCZNA EWOLUCJA POLSKIEJ STRATEGII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pl-PL" sz="2800" b="1">
              <a:solidFill>
                <a:prstClr val="black"/>
              </a:solidFill>
              <a:latin typeface="Arial Black" pitchFamily="34" charset="0"/>
              <a:cs typeface="Tahoma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pl-PL" sz="2800" b="1">
                <a:solidFill>
                  <a:prstClr val="black"/>
                </a:solidFill>
                <a:latin typeface="Arial Black" pitchFamily="34" charset="0"/>
                <a:cs typeface="Tahoma" pitchFamily="34" charset="0"/>
              </a:rPr>
              <a:t>Polska Piastów – obrona na Zachodzie swoboda na Wschodzie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pl-PL" sz="2800" b="1">
                <a:solidFill>
                  <a:prstClr val="black"/>
                </a:solidFill>
                <a:latin typeface="Arial Black" pitchFamily="34" charset="0"/>
                <a:cs typeface="Tahoma" pitchFamily="34" charset="0"/>
              </a:rPr>
              <a:t>Polska Jagiellonów - mocarstwo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pl-PL" sz="2800" b="1">
                <a:solidFill>
                  <a:prstClr val="black"/>
                </a:solidFill>
                <a:latin typeface="Arial Black" pitchFamily="34" charset="0"/>
                <a:cs typeface="Tahoma" pitchFamily="34" charset="0"/>
              </a:rPr>
              <a:t>Upadek i rozbiory – słabość władzy centralnej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pl-PL" sz="2800" b="1">
                <a:solidFill>
                  <a:prstClr val="black"/>
                </a:solidFill>
                <a:latin typeface="Arial Black" pitchFamily="34" charset="0"/>
                <a:cs typeface="Tahoma" pitchFamily="34" charset="0"/>
              </a:rPr>
              <a:t>Polska międzywojenna – równy dystans między Berlinem i Moskwą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pl-PL" sz="2800" b="1">
                <a:solidFill>
                  <a:prstClr val="black"/>
                </a:solidFill>
                <a:latin typeface="Arial Black" pitchFamily="34" charset="0"/>
                <a:cs typeface="Tahoma" pitchFamily="34" charset="0"/>
              </a:rPr>
              <a:t>Polska w UW – ubezwłasnowolnienie strategiczne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pl-PL" sz="2800" b="1">
                <a:solidFill>
                  <a:prstClr val="black"/>
                </a:solidFill>
                <a:latin typeface="Arial Black" pitchFamily="34" charset="0"/>
                <a:cs typeface="Tahoma" pitchFamily="34" charset="0"/>
              </a:rPr>
              <a:t>Samodzielność strategiczna lat 90.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pl-PL" sz="2800" b="1">
                <a:solidFill>
                  <a:prstClr val="black"/>
                </a:solidFill>
                <a:latin typeface="Arial Black" pitchFamily="34" charset="0"/>
                <a:cs typeface="Tahoma" pitchFamily="34" charset="0"/>
              </a:rPr>
              <a:t>Polska we NATO i UE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</p:spTree>
    <p:extLst>
      <p:ext uri="{BB962C8B-B14F-4D97-AF65-F5344CB8AC3E}">
        <p14:creationId xmlns:p14="http://schemas.microsoft.com/office/powerpoint/2010/main" val="127753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/>
          </p:cNvSpPr>
          <p:nvPr>
            <p:ph type="title"/>
          </p:nvPr>
        </p:nvSpPr>
        <p:spPr>
          <a:xfrm>
            <a:off x="536575" y="115888"/>
            <a:ext cx="8229600" cy="1143000"/>
          </a:xfrm>
        </p:spPr>
        <p:txBody>
          <a:bodyPr/>
          <a:lstStyle/>
          <a:p>
            <a:pPr eaLnBrk="1" hangingPunct="1"/>
            <a:r>
              <a:rPr lang="pl-PL" sz="3600" b="1" smtClean="0">
                <a:solidFill>
                  <a:srgbClr val="396497"/>
                </a:solidFill>
                <a:latin typeface="Arial" pitchFamily="34" charset="0"/>
              </a:rPr>
              <a:t>Interesy narodowe - geneza</a:t>
            </a:r>
          </a:p>
        </p:txBody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>
          <a:xfrm>
            <a:off x="322263" y="1268413"/>
            <a:ext cx="8785225" cy="475138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pl-PL" sz="3600" b="1" smtClean="0">
                <a:solidFill>
                  <a:srgbClr val="396497"/>
                </a:solidFill>
                <a:latin typeface="Arial Black" pitchFamily="34" charset="0"/>
              </a:rPr>
              <a:t>Korzenie (geneza) interesów narodowych tkwią w doświadczeniu historycznym: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pl-PL" b="1" smtClean="0">
                <a:solidFill>
                  <a:srgbClr val="396497"/>
                </a:solidFill>
                <a:latin typeface="Arial Black" pitchFamily="34" charset="0"/>
              </a:rPr>
              <a:t>tożsamość narodowa,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pl-PL" b="1" smtClean="0">
                <a:solidFill>
                  <a:srgbClr val="396497"/>
                </a:solidFill>
                <a:latin typeface="Arial Black" pitchFamily="34" charset="0"/>
              </a:rPr>
              <a:t>położenie geostrategiczne,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pl-PL" b="1" smtClean="0">
                <a:solidFill>
                  <a:srgbClr val="396497"/>
                </a:solidFill>
                <a:latin typeface="Arial Black" pitchFamily="34" charset="0"/>
              </a:rPr>
              <a:t>bezpieczeństwo jako trwały, żywotny interes narodowy, 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pl-PL" b="1" smtClean="0">
                <a:solidFill>
                  <a:srgbClr val="396497"/>
                </a:solidFill>
                <a:latin typeface="Arial Black" pitchFamily="34" charset="0"/>
              </a:rPr>
              <a:t>negatywne skutki „zapominania” o bezpieczeństwie (rozdrobnienie dzielnicowe, rozbiory)</a:t>
            </a:r>
            <a:br>
              <a:rPr lang="pl-PL" b="1" smtClean="0">
                <a:solidFill>
                  <a:srgbClr val="396497"/>
                </a:solidFill>
                <a:latin typeface="Arial Black" pitchFamily="34" charset="0"/>
              </a:rPr>
            </a:br>
            <a:endParaRPr lang="pl-PL" b="1" smtClean="0">
              <a:solidFill>
                <a:srgbClr val="396497"/>
              </a:solidFill>
              <a:latin typeface="Arial Black" pitchFamily="34" charset="0"/>
            </a:endParaRPr>
          </a:p>
        </p:txBody>
      </p:sp>
      <p:sp>
        <p:nvSpPr>
          <p:cNvPr id="150532" name="Line 4"/>
          <p:cNvSpPr>
            <a:spLocks noChangeShapeType="1"/>
          </p:cNvSpPr>
          <p:nvPr/>
        </p:nvSpPr>
        <p:spPr bwMode="auto">
          <a:xfrm flipV="1">
            <a:off x="971550" y="1125538"/>
            <a:ext cx="7488238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BBN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Grudzień 2012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6B9C0-F5A9-4A11-9BC4-412EFBD76212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3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pl-PL" sz="4400" b="1">
                <a:solidFill>
                  <a:srgbClr val="000000"/>
                </a:solidFill>
                <a:latin typeface="Arial Black" pitchFamily="34" charset="0"/>
              </a:rPr>
              <a:t>KONSTYTUCYJNE (art. 5.) </a:t>
            </a:r>
          </a:p>
          <a:p>
            <a:pPr algn="ctr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4400" b="1">
                <a:solidFill>
                  <a:srgbClr val="000000"/>
                </a:solidFill>
                <a:latin typeface="Arial Black" pitchFamily="34" charset="0"/>
              </a:rPr>
              <a:t>INTERESY NARODOWE</a:t>
            </a:r>
          </a:p>
        </p:txBody>
      </p:sp>
      <p:sp>
        <p:nvSpPr>
          <p:cNvPr id="151555" name="Text Box 2"/>
          <p:cNvSpPr txBox="1">
            <a:spLocks noChangeArrowheads="1"/>
          </p:cNvSpPr>
          <p:nvPr/>
        </p:nvSpPr>
        <p:spPr bwMode="auto">
          <a:xfrm>
            <a:off x="179388" y="1776413"/>
            <a:ext cx="8856662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38138" indent="-338138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84000"/>
              </a:lnSpc>
              <a:spcBef>
                <a:spcPts val="9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4000" b="1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niepodległość i nienaruszalność </a:t>
            </a:r>
            <a:r>
              <a:rPr lang="pl-PL" sz="4000" b="1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t</a:t>
            </a:r>
            <a:r>
              <a:rPr lang="en-GB" sz="4000" b="1">
                <a:solidFill>
                  <a:srgbClr val="000000"/>
                </a:solidFill>
                <a:latin typeface="Arial Black" pitchFamily="34" charset="0"/>
              </a:rPr>
              <a:t>e</a:t>
            </a:r>
            <a:r>
              <a:rPr lang="en-GB" sz="4000" b="1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rytorium</a:t>
            </a:r>
          </a:p>
          <a:p>
            <a:pPr eaLnBrk="1" fontAlgn="base" hangingPunct="1">
              <a:lnSpc>
                <a:spcPct val="84000"/>
              </a:lnSpc>
              <a:spcBef>
                <a:spcPts val="9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4000" b="1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wolności i prawa człowieka i obywatela oraz bezpieczeństwo obywateli</a:t>
            </a:r>
          </a:p>
          <a:p>
            <a:pPr eaLnBrk="1" fontAlgn="base" hangingPunct="1">
              <a:lnSpc>
                <a:spcPct val="84000"/>
              </a:lnSpc>
              <a:spcBef>
                <a:spcPts val="9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4000" b="1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dziedzictwo narodowe</a:t>
            </a:r>
          </a:p>
          <a:p>
            <a:pPr eaLnBrk="1" fontAlgn="base" hangingPunct="1">
              <a:lnSpc>
                <a:spcPct val="84000"/>
              </a:lnSpc>
              <a:spcBef>
                <a:spcPts val="9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4000" b="1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ochron</a:t>
            </a:r>
            <a:r>
              <a:rPr lang="en-GB" sz="4000" b="1">
                <a:solidFill>
                  <a:srgbClr val="000000"/>
                </a:solidFill>
                <a:latin typeface="Arial Black" pitchFamily="34" charset="0"/>
              </a:rPr>
              <a:t>a</a:t>
            </a:r>
            <a:r>
              <a:rPr lang="en-GB" sz="4000" b="1">
                <a:solidFill>
                  <a:srgbClr val="000000"/>
                </a:solidFill>
                <a:latin typeface="Arial Black" pitchFamily="34" charset="0"/>
                <a:cs typeface="Times New Roman" pitchFamily="18" charset="0"/>
              </a:rPr>
              <a:t> środowiska</a:t>
            </a:r>
            <a:r>
              <a:rPr lang="en-GB" sz="4000" b="1">
                <a:solidFill>
                  <a:srgbClr val="0000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51556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1400">
                <a:solidFill>
                  <a:srgbClr val="000000"/>
                </a:solidFill>
              </a:rPr>
              <a:t>WSHiP 2008/2009</a:t>
            </a:r>
          </a:p>
        </p:txBody>
      </p:sp>
      <p:sp>
        <p:nvSpPr>
          <p:cNvPr id="151557" name="Text Box 4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fld id="{BDFDB7A3-E800-4E49-80F5-3E4E25354653}" type="slidenum">
              <a:rPr lang="en-GB" sz="1400">
                <a:solidFill>
                  <a:srgbClr val="000000"/>
                </a:solidFill>
              </a:rPr>
              <a:pPr algn="r" eaLnBrk="1" fontAlgn="base" hangingPunct="1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Arial" pitchFamily="34" charset="0"/>
                <a:buNone/>
              </a:pPr>
              <a:t>5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51558" name="Text Box 5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None/>
            </a:pPr>
            <a:r>
              <a:rPr lang="en-GB" sz="1400">
                <a:solidFill>
                  <a:srgbClr val="000000"/>
                </a:solidFill>
              </a:rPr>
              <a:t>www.koziej.pl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UŁaz 2012-13</a:t>
            </a:r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3C65A-5B8C-4200-A8F6-D80BE878ADE5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UCZELNIA ŁAZARSKIEGO</a:t>
            </a:r>
          </a:p>
        </p:txBody>
      </p:sp>
    </p:spTree>
    <p:extLst>
      <p:ext uri="{BB962C8B-B14F-4D97-AF65-F5344CB8AC3E}">
        <p14:creationId xmlns:p14="http://schemas.microsoft.com/office/powerpoint/2010/main" val="17921884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/>
          </p:cNvSpPr>
          <p:nvPr>
            <p:ph type="title"/>
          </p:nvPr>
        </p:nvSpPr>
        <p:spPr>
          <a:xfrm>
            <a:off x="536575" y="115888"/>
            <a:ext cx="8229600" cy="1143000"/>
          </a:xfrm>
        </p:spPr>
        <p:txBody>
          <a:bodyPr/>
          <a:lstStyle/>
          <a:p>
            <a:pPr eaLnBrk="1" hangingPunct="1"/>
            <a:r>
              <a:rPr lang="pl-PL" sz="3200" b="1" smtClean="0">
                <a:solidFill>
                  <a:srgbClr val="396497"/>
                </a:solidFill>
                <a:latin typeface="Arial" pitchFamily="34" charset="0"/>
              </a:rPr>
              <a:t>Konstytucja jako podstawa definiowania interesów narodowych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097338" y="1212850"/>
            <a:ext cx="403225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dirty="0">
                <a:solidFill>
                  <a:prstClr val="black"/>
                </a:solidFill>
                <a:latin typeface="Arial Black" pitchFamily="34" charset="0"/>
                <a:cs typeface="Arial" charset="0"/>
              </a:rPr>
              <a:t>Interesy w dziedzinie bezpieczeństwa: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własny potencjał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dirty="0">
                <a:solidFill>
                  <a:srgbClr val="FF0000"/>
                </a:solidFill>
                <a:latin typeface="Arial Black" pitchFamily="34" charset="0"/>
                <a:cs typeface="Arial" charset="0"/>
              </a:rPr>
              <a:t>silne sojusze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dirty="0">
                <a:solidFill>
                  <a:srgbClr val="3333FF"/>
                </a:solidFill>
                <a:latin typeface="Arial Black" pitchFamily="34" charset="0"/>
                <a:cs typeface="Arial" charset="0"/>
              </a:rPr>
              <a:t>wolności i obowiązki obywatela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dirty="0">
                <a:solidFill>
                  <a:srgbClr val="3333FF"/>
                </a:solidFill>
                <a:latin typeface="Arial Black" pitchFamily="34" charset="0"/>
                <a:cs typeface="Arial" charset="0"/>
              </a:rPr>
              <a:t>ochrona obywatela i ludności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dirty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bezpieczny roz</a:t>
            </a:r>
            <a:r>
              <a:rPr lang="pl-PL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wój </a:t>
            </a:r>
            <a:r>
              <a:rPr lang="pl-PL" dirty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społeczno-gospodar</a:t>
            </a:r>
            <a:r>
              <a:rPr lang="pl-PL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czy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defRPr/>
            </a:pPr>
            <a:r>
              <a:rPr lang="pl-PL" dirty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społecz</a:t>
            </a:r>
            <a:r>
              <a:rPr lang="pl-PL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no-</a:t>
            </a:r>
            <a:r>
              <a:rPr lang="pl-PL" dirty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gospo</a:t>
            </a:r>
            <a:r>
              <a:rPr lang="pl-PL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darcze </a:t>
            </a:r>
            <a:r>
              <a:rPr lang="pl-PL" dirty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ws</a:t>
            </a:r>
            <a:r>
              <a:rPr lang="pl-PL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parcie </a:t>
            </a:r>
            <a:r>
              <a:rPr lang="pl-PL" dirty="0">
                <a:solidFill>
                  <a:srgbClr val="00B050"/>
                </a:solidFill>
                <a:latin typeface="Arial Black" pitchFamily="34" charset="0"/>
                <a:cs typeface="Arial" charset="0"/>
              </a:rPr>
              <a:t>b</a:t>
            </a:r>
            <a:r>
              <a:rPr lang="pl-PL" dirty="0">
                <a:solidFill>
                  <a:srgbClr val="00B0F0"/>
                </a:solidFill>
                <a:latin typeface="Arial Black" pitchFamily="34" charset="0"/>
                <a:cs typeface="Arial" charset="0"/>
              </a:rPr>
              <a:t>ezpieczeństwa</a:t>
            </a:r>
          </a:p>
        </p:txBody>
      </p:sp>
      <p:sp>
        <p:nvSpPr>
          <p:cNvPr id="7" name="Objaśnienie ze strzałką w prawo 6"/>
          <p:cNvSpPr/>
          <p:nvPr/>
        </p:nvSpPr>
        <p:spPr>
          <a:xfrm>
            <a:off x="-6350" y="1412875"/>
            <a:ext cx="4429125" cy="5111750"/>
          </a:xfrm>
          <a:prstGeom prst="rightArrowCallout">
            <a:avLst>
              <a:gd name="adj1" fmla="val 16729"/>
              <a:gd name="adj2" fmla="val 14674"/>
              <a:gd name="adj3" fmla="val 27008"/>
              <a:gd name="adj4" fmla="val 649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white"/>
              </a:solidFill>
            </a:endParaRPr>
          </a:p>
        </p:txBody>
      </p:sp>
      <p:sp>
        <p:nvSpPr>
          <p:cNvPr id="152581" name="Rectangle 3"/>
          <p:cNvSpPr>
            <a:spLocks noGrp="1"/>
          </p:cNvSpPr>
          <p:nvPr>
            <p:ph type="body" idx="1"/>
          </p:nvPr>
        </p:nvSpPr>
        <p:spPr>
          <a:xfrm>
            <a:off x="26988" y="773113"/>
            <a:ext cx="3313112" cy="5411787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pl-PL" sz="2800" b="1" smtClean="0">
              <a:solidFill>
                <a:srgbClr val="396497"/>
              </a:solidFill>
              <a:latin typeface="Arial Black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pl-PL" sz="2800" b="1" smtClean="0">
              <a:solidFill>
                <a:srgbClr val="396497"/>
              </a:solidFill>
              <a:latin typeface="Arial Black" pitchFamily="34" charset="0"/>
            </a:endParaRPr>
          </a:p>
          <a:p>
            <a:pPr eaLnBrk="1" hangingPunct="1">
              <a:buFont typeface="Arial" pitchFamily="34" charset="0"/>
              <a:buNone/>
            </a:pPr>
            <a:r>
              <a:rPr lang="pl-PL" sz="2800" b="1" smtClean="0">
                <a:solidFill>
                  <a:srgbClr val="396497"/>
                </a:solidFill>
                <a:latin typeface="Arial Black" pitchFamily="34" charset="0"/>
              </a:rPr>
              <a:t>art. 5.:</a:t>
            </a:r>
            <a:endParaRPr lang="pl-PL" sz="2400" b="1" smtClean="0">
              <a:solidFill>
                <a:srgbClr val="396497"/>
              </a:solidFill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pl-PL" sz="2400" b="1" smtClean="0">
                <a:solidFill>
                  <a:srgbClr val="FF0000"/>
                </a:solidFill>
                <a:latin typeface="Arial Black" pitchFamily="34" charset="0"/>
              </a:rPr>
              <a:t>państwo,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pl-PL" sz="2400" b="1" smtClean="0">
                <a:solidFill>
                  <a:srgbClr val="3333FF"/>
                </a:solidFill>
                <a:latin typeface="Arial Black" pitchFamily="34" charset="0"/>
              </a:rPr>
              <a:t>obywatel,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pl-PL" sz="2400" b="1" smtClean="0">
                <a:solidFill>
                  <a:srgbClr val="00B050"/>
                </a:solidFill>
                <a:latin typeface="Arial Black" pitchFamily="34" charset="0"/>
              </a:rPr>
              <a:t>potencjał niematerialny (dziedzictwo, kultura)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pl-PL" sz="2400" b="1" smtClean="0">
                <a:solidFill>
                  <a:srgbClr val="00B0F0"/>
                </a:solidFill>
                <a:latin typeface="Arial Black" pitchFamily="34" charset="0"/>
              </a:rPr>
              <a:t>potencjał materialny (gospodarka, środowisko)</a:t>
            </a:r>
          </a:p>
        </p:txBody>
      </p:sp>
      <p:sp>
        <p:nvSpPr>
          <p:cNvPr id="152582" name="Line 4"/>
          <p:cNvSpPr>
            <a:spLocks noChangeShapeType="1"/>
          </p:cNvSpPr>
          <p:nvPr/>
        </p:nvSpPr>
        <p:spPr bwMode="auto">
          <a:xfrm flipV="1">
            <a:off x="971550" y="1158875"/>
            <a:ext cx="7488238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2583" name="Picture 8" descr="http://www.blind.krakow.pl/UserFiles/Image/ikony/ico_bo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3" y="779463"/>
            <a:ext cx="13303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584" name="pole tekstowe 1"/>
          <p:cNvSpPr txBox="1">
            <a:spLocks noChangeArrowheads="1"/>
          </p:cNvSpPr>
          <p:nvPr/>
        </p:nvSpPr>
        <p:spPr bwMode="auto">
          <a:xfrm>
            <a:off x="674688" y="1212850"/>
            <a:ext cx="1358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sz="1600" b="1">
                <a:solidFill>
                  <a:srgbClr val="FF0000"/>
                </a:solidFill>
              </a:rPr>
              <a:t>Konstytucja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BBN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692275" y="6342063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Grudzień 2012</a:t>
            </a:r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5C9F0-04C7-4EFC-826F-DB98E65EB7F0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2588" name="pole tekstowe 10"/>
          <p:cNvSpPr txBox="1">
            <a:spLocks noChangeArrowheads="1"/>
          </p:cNvSpPr>
          <p:nvPr/>
        </p:nvSpPr>
        <p:spPr bwMode="auto">
          <a:xfrm rot="-5400000">
            <a:off x="5846763" y="3449638"/>
            <a:ext cx="5688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l-PL" sz="2400">
                <a:solidFill>
                  <a:srgbClr val="002060"/>
                </a:solidFill>
                <a:latin typeface="Arial Black" pitchFamily="34" charset="0"/>
              </a:rPr>
              <a:t>Cele: operacyjne i preparacyjne</a:t>
            </a:r>
          </a:p>
        </p:txBody>
      </p:sp>
      <p:sp>
        <p:nvSpPr>
          <p:cNvPr id="12" name="Nawias klamrowy zamykający 11"/>
          <p:cNvSpPr/>
          <p:nvPr/>
        </p:nvSpPr>
        <p:spPr>
          <a:xfrm>
            <a:off x="7847013" y="2047875"/>
            <a:ext cx="588962" cy="4608513"/>
          </a:xfrm>
          <a:prstGeom prst="rightBrac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20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323850" y="1446213"/>
            <a:ext cx="8424863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400" b="1">
                <a:solidFill>
                  <a:srgbClr val="C00000"/>
                </a:solidFill>
                <a:latin typeface="Arial Black" pitchFamily="34" charset="0"/>
              </a:rPr>
              <a:t>Globalne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</a:rPr>
              <a:t>: USA jako strategiczny punkt ciężkości (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</a:rPr>
              <a:t>zwrot ku Azji?); 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</a:rPr>
              <a:t>zagrożenia transnarodowe – terroryzm i przestępczość globalna, proliferacja BMR; surowcowe wyzwania, zagrożenia i szanse; 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</a:rPr>
              <a:t>cyber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</a:rPr>
              <a:t>:zagrożenia/ryzyka/wyzwania/szanse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400" b="1">
                <a:solidFill>
                  <a:srgbClr val="C00000"/>
                </a:solidFill>
                <a:latin typeface="Arial Black" pitchFamily="34" charset="0"/>
              </a:rPr>
              <a:t>Europejskie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</a:rPr>
              <a:t>: 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</a:rPr>
              <a:t>NATO postafgańskie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</a:rPr>
              <a:t>?, UE – ryzyka kryzysowe, bez strategicznego drogowskazu, szanse integracyjne, 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</a:rPr>
              <a:t>UE-NATO?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400" b="1">
                <a:solidFill>
                  <a:srgbClr val="C00000"/>
                </a:solidFill>
                <a:latin typeface="Arial Black" pitchFamily="34" charset="0"/>
              </a:rPr>
              <a:t>Krajowe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</a:rPr>
              <a:t>: społeczne (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</a:rPr>
              <a:t>demografia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</a:rPr>
              <a:t>, migracje, przestępczość); gospodarcze (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</a:rPr>
              <a:t>energetyka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</a:rPr>
              <a:t>, infrastruktura, finanse); 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</a:rPr>
              <a:t>cyberprzestrzeń</a:t>
            </a:r>
          </a:p>
        </p:txBody>
      </p:sp>
      <p:sp>
        <p:nvSpPr>
          <p:cNvPr id="153603" name="Rectangle 6"/>
          <p:cNvSpPr>
            <a:spLocks noChangeArrowheads="1"/>
          </p:cNvSpPr>
          <p:nvPr/>
        </p:nvSpPr>
        <p:spPr bwMode="auto">
          <a:xfrm>
            <a:off x="319088" y="111125"/>
            <a:ext cx="84248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200" b="1">
                <a:solidFill>
                  <a:srgbClr val="396497"/>
                </a:solidFill>
                <a:latin typeface="Arial" pitchFamily="34" charset="0"/>
                <a:cs typeface="Arial" pitchFamily="34" charset="0"/>
              </a:rPr>
              <a:t>Środowisko bezpieczeństwa Polski warunki</a:t>
            </a:r>
            <a:endParaRPr lang="en-US" sz="32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32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04" name="Line 4"/>
          <p:cNvSpPr>
            <a:spLocks noChangeShapeType="1"/>
          </p:cNvSpPr>
          <p:nvPr/>
        </p:nvSpPr>
        <p:spPr bwMode="auto">
          <a:xfrm flipV="1">
            <a:off x="849313" y="1125538"/>
            <a:ext cx="748823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BBN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Grudzień 2012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83B41B-A3DE-46C0-B5F2-F38D2F11BB78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53608" name="Picture 9" descr="http://www.freepik.com/media/img/pxcle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-1825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09" name="Picture 11" descr="http://www.freepik.com/media/img/pxcle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-30163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10" name="Picture 13" descr="http://www.freepik.com/media/img/pxclea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22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8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6"/>
          <p:cNvSpPr>
            <a:spLocks noChangeArrowheads="1"/>
          </p:cNvSpPr>
          <p:nvPr/>
        </p:nvSpPr>
        <p:spPr bwMode="auto">
          <a:xfrm>
            <a:off x="366713" y="219075"/>
            <a:ext cx="84248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200" b="1">
                <a:solidFill>
                  <a:srgbClr val="396497"/>
                </a:solidFill>
                <a:latin typeface="Arial" pitchFamily="34" charset="0"/>
                <a:cs typeface="Arial" pitchFamily="34" charset="0"/>
              </a:rPr>
              <a:t>Środowisko bezpieczeństwa - scenariusze</a:t>
            </a:r>
            <a:endParaRPr lang="en-US" sz="32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8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627" name="Line 4"/>
          <p:cNvSpPr>
            <a:spLocks noChangeShapeType="1"/>
          </p:cNvSpPr>
          <p:nvPr/>
        </p:nvSpPr>
        <p:spPr bwMode="auto">
          <a:xfrm flipV="1">
            <a:off x="835025" y="908050"/>
            <a:ext cx="7488238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628" name="Prostokąt 1"/>
          <p:cNvSpPr>
            <a:spLocks noChangeArrowheads="1"/>
          </p:cNvSpPr>
          <p:nvPr/>
        </p:nvSpPr>
        <p:spPr bwMode="auto">
          <a:xfrm>
            <a:off x="319088" y="1225550"/>
            <a:ext cx="8518525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pl-PL" sz="2400" b="1">
                <a:solidFill>
                  <a:srgbClr val="C0504D"/>
                </a:solidFill>
                <a:latin typeface="Arial Black" pitchFamily="34" charset="0"/>
                <a:cs typeface="Arial" pitchFamily="34" charset="0"/>
              </a:rPr>
              <a:t>Integracyjny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  <a:cs typeface="Arial" pitchFamily="34" charset="0"/>
              </a:rPr>
              <a:t> – z przewagą pozytywnych i pożądanych zjawisk i tendencji. 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Umacnianie 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  <a:cs typeface="Arial" pitchFamily="34" charset="0"/>
              </a:rPr>
              <a:t>międzynarodowego systemu bezpieczeństwa;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pl-PL" sz="2400" b="1">
              <a:solidFill>
                <a:srgbClr val="396497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pl-PL" sz="2400" b="1">
                <a:solidFill>
                  <a:srgbClr val="C0504D"/>
                </a:solidFill>
                <a:latin typeface="Arial Black" pitchFamily="34" charset="0"/>
                <a:cs typeface="Arial" pitchFamily="34" charset="0"/>
              </a:rPr>
              <a:t>Dezintegracyjny 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  <a:cs typeface="Arial" pitchFamily="34" charset="0"/>
              </a:rPr>
              <a:t>– z przewagą niekorzystnych i niebezpiecznych zjawisk zewnętrznych i wewnętrznych. 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Osłabianie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  <a:cs typeface="Arial" pitchFamily="34" charset="0"/>
              </a:rPr>
              <a:t> międzynarodowego systemu bezpieczeństwa;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pl-PL" sz="2400" b="1">
              <a:solidFill>
                <a:srgbClr val="396497"/>
              </a:solidFill>
              <a:latin typeface="Arial Black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pl-PL" sz="2400" b="1">
                <a:solidFill>
                  <a:srgbClr val="C0504D"/>
                </a:solidFill>
                <a:latin typeface="Arial Black" pitchFamily="34" charset="0"/>
                <a:cs typeface="Arial" pitchFamily="34" charset="0"/>
              </a:rPr>
              <a:t>Ewolucyjny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  <a:cs typeface="Arial" pitchFamily="34" charset="0"/>
              </a:rPr>
              <a:t> – kontynuacja względnej równowagi negatywnych i pozytywnych zjawisk. </a:t>
            </a:r>
            <a:r>
              <a:rPr lang="pl-PL" sz="2400" b="1">
                <a:solidFill>
                  <a:srgbClr val="00B0F0"/>
                </a:solidFill>
                <a:latin typeface="Arial Black" pitchFamily="34" charset="0"/>
                <a:cs typeface="Arial" pitchFamily="34" charset="0"/>
              </a:rPr>
              <a:t>Utrzymywanie</a:t>
            </a:r>
            <a:r>
              <a:rPr lang="pl-PL" sz="2400" b="1">
                <a:solidFill>
                  <a:srgbClr val="396497"/>
                </a:solidFill>
                <a:latin typeface="Arial Black" pitchFamily="34" charset="0"/>
                <a:cs typeface="Arial" pitchFamily="34" charset="0"/>
              </a:rPr>
              <a:t> się względnie niestabilnego systemu bezpieczeństwa międzynarodowego.</a:t>
            </a:r>
          </a:p>
        </p:txBody>
      </p:sp>
      <p:sp>
        <p:nvSpPr>
          <p:cNvPr id="2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BBN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Grudzień 2012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27253-8BE2-4056-9A86-513F1E063A5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4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34938" y="1052513"/>
            <a:ext cx="90265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 </a:t>
            </a:r>
            <a:r>
              <a:rPr lang="pl-PL" sz="2000" b="1">
                <a:solidFill>
                  <a:srgbClr val="C00000"/>
                </a:solidFill>
                <a:latin typeface="Arial Black" pitchFamily="34" charset="0"/>
              </a:rPr>
              <a:t>Maksymalnego umiędzynarodowienia 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działań na rzecz bezpieczeństwa Polski, związana także z przesunięciem uwagi na działania pozamilitarne;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 </a:t>
            </a:r>
            <a:r>
              <a:rPr lang="pl-PL" sz="2000" b="1">
                <a:solidFill>
                  <a:srgbClr val="C00000"/>
                </a:solidFill>
                <a:latin typeface="Arial Black" pitchFamily="34" charset="0"/>
              </a:rPr>
              <a:t>Autarkii strategicznej 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(samodzielności i samowystarczalności): zakłada zdecydowane wzmocnienie samodzielności działania państwa w sferze bezpieczeństwa w kontekście kryzysu zbiorowej polityki bezpieczeństwa w Europie i we wspólnocie transatlantyckiej, z dominacją uwagi na „twardym” bezpieczeństwie;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 </a:t>
            </a:r>
            <a:r>
              <a:rPr lang="pl-PL" sz="2000" b="1">
                <a:solidFill>
                  <a:srgbClr val="C00000"/>
                </a:solidFill>
                <a:latin typeface="Arial Black" pitchFamily="34" charset="0"/>
              </a:rPr>
              <a:t>Zrównoważonego umiędzynarodowienia i usamodzielnienia </a:t>
            </a:r>
            <a:r>
              <a:rPr lang="pl-PL" sz="2000" b="1">
                <a:solidFill>
                  <a:srgbClr val="396497"/>
                </a:solidFill>
                <a:latin typeface="Arial Black" pitchFamily="34" charset="0"/>
              </a:rPr>
              <a:t>bezpieczeństwa Polski: zakłada wzmacnianie więzi sojuszniczych oraz relacji dwustronnych z najważniejszymi partnerami i uwiarygodnienie przez to zewnętrznych filarów bezpieczeństwa z jednoczesną gotowością do samodzielnego działania w sytuacjach, w których pełna wiarygodność sojusznicza nie może być gwarantowana.</a:t>
            </a:r>
          </a:p>
        </p:txBody>
      </p:sp>
      <p:sp>
        <p:nvSpPr>
          <p:cNvPr id="155651" name="Rectangle 6"/>
          <p:cNvSpPr>
            <a:spLocks noChangeArrowheads="1"/>
          </p:cNvSpPr>
          <p:nvPr/>
        </p:nvSpPr>
        <p:spPr bwMode="auto">
          <a:xfrm>
            <a:off x="354013" y="46038"/>
            <a:ext cx="84248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3200" b="1">
                <a:solidFill>
                  <a:srgbClr val="396497"/>
                </a:solidFill>
                <a:latin typeface="Arial" pitchFamily="34" charset="0"/>
                <a:cs typeface="Arial" pitchFamily="34" charset="0"/>
              </a:rPr>
              <a:t>Strategia operacyjna - opcje</a:t>
            </a:r>
            <a:endParaRPr lang="en-US" sz="32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800" b="1">
              <a:solidFill>
                <a:srgbClr val="39649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5652" name="Line 4"/>
          <p:cNvSpPr>
            <a:spLocks noChangeShapeType="1"/>
          </p:cNvSpPr>
          <p:nvPr/>
        </p:nvSpPr>
        <p:spPr bwMode="auto">
          <a:xfrm flipV="1">
            <a:off x="1001713" y="577850"/>
            <a:ext cx="748823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daty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BBN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solidFill>
                  <a:prstClr val="black">
                    <a:tint val="75000"/>
                  </a:prstClr>
                </a:solidFill>
              </a:rPr>
              <a:t>Grudzień 2012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71E54-EA05-4DC1-9EF4-3F0250456C0B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4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Microsoft Office PowerPoint</Application>
  <PresentationFormat>Pokaz na ekranie (4:3)</PresentationFormat>
  <Paragraphs>260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2" baseType="lpstr">
      <vt:lpstr>Motyw pakietu Office</vt:lpstr>
      <vt:lpstr>1_Motyw pakietu Office</vt:lpstr>
      <vt:lpstr>Bezpieczeństwo międzynarodowe </vt:lpstr>
      <vt:lpstr>Prezentacja programu PowerPoint</vt:lpstr>
      <vt:lpstr>Prezentacja programu PowerPoint</vt:lpstr>
      <vt:lpstr>Interesy narodowe - geneza</vt:lpstr>
      <vt:lpstr>Prezentacja programu PowerPoint</vt:lpstr>
      <vt:lpstr>Konstytucja jako podstawa definiowania interesów narodowych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KIEROWANIE STRATEGICZNE</vt:lpstr>
      <vt:lpstr>Prezentacja programu PowerPoint</vt:lpstr>
      <vt:lpstr>Synteza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Bezpieczeństwo międzynarodowe </dc:title>
  <dc:creator>SK</dc:creator>
  <cp:lastModifiedBy>SK</cp:lastModifiedBy>
  <cp:revision>1</cp:revision>
  <dcterms:created xsi:type="dcterms:W3CDTF">2012-12-22T18:38:43Z</dcterms:created>
  <dcterms:modified xsi:type="dcterms:W3CDTF">2012-12-22T18:39:40Z</dcterms:modified>
</cp:coreProperties>
</file>