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8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jpe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89588D-3E11-478C-8E79-71C2065464FD}" type="datetimeFigureOut">
              <a:rPr lang="pl-PL" smtClean="0"/>
              <a:t>2012-12-22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89C45-34DE-41E3-B3DC-CBF665E42C51}" type="slidenum">
              <a:rPr lang="pl-PL" smtClean="0"/>
              <a:t>‹#›</a:t>
            </a:fld>
            <a:endParaRPr lang="pl-PL"/>
          </a:p>
        </p:txBody>
      </p:sp>
    </p:spTree>
    <p:extLst>
      <p:ext uri="{BB962C8B-B14F-4D97-AF65-F5344CB8AC3E}">
        <p14:creationId xmlns:p14="http://schemas.microsoft.com/office/powerpoint/2010/main" val="3009772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9"/>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buFont typeface="Arial" pitchFamily="34" charset="0"/>
              <a:buNone/>
              <a:defRPr/>
            </a:pPr>
            <a:fld id="{82D03C76-C743-4F1D-8A9B-98012F964093}" type="slidenum">
              <a:rPr lang="en-GB" smtClean="0">
                <a:solidFill>
                  <a:prstClr val="black"/>
                </a:solidFill>
                <a:cs typeface="Lucida Sans Unicode" pitchFamily="34" charset="0"/>
              </a:rPr>
              <a:pPr>
                <a:buFont typeface="Arial" pitchFamily="34" charset="0"/>
                <a:buNone/>
                <a:defRPr/>
              </a:pPr>
              <a:t>68</a:t>
            </a:fld>
            <a:endParaRPr lang="en-GB" smtClean="0">
              <a:solidFill>
                <a:prstClr val="black"/>
              </a:solidFill>
              <a:cs typeface="Lucida Sans Unicode" pitchFamily="34" charset="0"/>
            </a:endParaRPr>
          </a:p>
        </p:txBody>
      </p:sp>
      <p:sp>
        <p:nvSpPr>
          <p:cNvPr id="179203" name="Text Box 1"/>
          <p:cNvSpPr txBox="1">
            <a:spLocks noChangeArrowheads="1"/>
          </p:cNvSpPr>
          <p:nvPr/>
        </p:nvSpPr>
        <p:spPr bwMode="auto">
          <a:xfrm>
            <a:off x="2143125" y="685800"/>
            <a:ext cx="2571750" cy="3431117"/>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81000"/>
              </a:lnSpc>
              <a:spcBef>
                <a:spcPct val="0"/>
              </a:spcBef>
              <a:spcAft>
                <a:spcPct val="0"/>
              </a:spcAft>
              <a:buClr>
                <a:srgbClr val="000000"/>
              </a:buClr>
              <a:buSzPct val="100000"/>
              <a:buFont typeface="Arial" pitchFamily="34" charset="0"/>
              <a:buNone/>
            </a:pPr>
            <a:endParaRPr lang="pl-PL">
              <a:solidFill>
                <a:prstClr val="black"/>
              </a:solidFill>
              <a:latin typeface="Calibri" pitchFamily="34" charset="0"/>
            </a:endParaRPr>
          </a:p>
        </p:txBody>
      </p:sp>
      <p:sp>
        <p:nvSpPr>
          <p:cNvPr id="179204" name="Rectangle 2"/>
          <p:cNvSpPr>
            <a:spLocks noGrp="1" noChangeArrowheads="1"/>
          </p:cNvSpPr>
          <p:nvPr>
            <p:ph type="body"/>
          </p:nvPr>
        </p:nvSpPr>
        <p:spPr bwMode="auto">
          <a:xfrm>
            <a:off x="685800" y="4343401"/>
            <a:ext cx="5485210" cy="41126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pl-PL"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None/>
            </a:pPr>
            <a:fld id="{FA622EC2-0DBA-4189-9CD3-E8A0AF906EE4}" type="slidenum">
              <a:rPr lang="en-GB" smtClean="0">
                <a:solidFill>
                  <a:prstClr val="black"/>
                </a:solidFill>
                <a:cs typeface="Lucida Sans Unicode" pitchFamily="34" charset="0"/>
              </a:rPr>
              <a:pPr eaLnBrk="1" hangingPunct="1">
                <a:buFont typeface="Arial" pitchFamily="34" charset="0"/>
                <a:buNone/>
              </a:pPr>
              <a:t>69</a:t>
            </a:fld>
            <a:endParaRPr lang="en-GB" smtClean="0">
              <a:solidFill>
                <a:prstClr val="black"/>
              </a:solidFill>
              <a:cs typeface="Lucida Sans Unicode" pitchFamily="34" charset="0"/>
            </a:endParaRPr>
          </a:p>
        </p:txBody>
      </p:sp>
      <p:sp>
        <p:nvSpPr>
          <p:cNvPr id="180227" name="Text Box 1"/>
          <p:cNvSpPr txBox="1">
            <a:spLocks noChangeArrowheads="1"/>
          </p:cNvSpPr>
          <p:nvPr/>
        </p:nvSpPr>
        <p:spPr bwMode="auto">
          <a:xfrm>
            <a:off x="2143125" y="685800"/>
            <a:ext cx="2570560" cy="3431117"/>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81000"/>
              </a:lnSpc>
              <a:spcBef>
                <a:spcPct val="0"/>
              </a:spcBef>
              <a:spcAft>
                <a:spcPct val="0"/>
              </a:spcAft>
              <a:buClr>
                <a:srgbClr val="000000"/>
              </a:buClr>
              <a:buSzPct val="100000"/>
              <a:buFont typeface="Arial" pitchFamily="34" charset="0"/>
              <a:buNone/>
            </a:pPr>
            <a:endParaRPr lang="pl-PL">
              <a:solidFill>
                <a:prstClr val="black"/>
              </a:solidFill>
            </a:endParaRPr>
          </a:p>
        </p:txBody>
      </p:sp>
      <p:sp>
        <p:nvSpPr>
          <p:cNvPr id="180228" name="Rectangle 2"/>
          <p:cNvSpPr>
            <a:spLocks noGrp="1" noChangeArrowheads="1"/>
          </p:cNvSpPr>
          <p:nvPr>
            <p:ph type="body"/>
          </p:nvPr>
        </p:nvSpPr>
        <p:spPr bwMode="auto">
          <a:xfrm>
            <a:off x="685800" y="4343401"/>
            <a:ext cx="5485210" cy="41126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pl-PL"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None/>
            </a:pPr>
            <a:fld id="{F643BD00-D17D-4AD7-932C-A62FB034B95C}" type="slidenum">
              <a:rPr lang="en-GB" smtClean="0">
                <a:solidFill>
                  <a:prstClr val="black"/>
                </a:solidFill>
                <a:cs typeface="Lucida Sans Unicode" pitchFamily="34" charset="0"/>
              </a:rPr>
              <a:pPr eaLnBrk="1" hangingPunct="1">
                <a:buFont typeface="Arial" pitchFamily="34" charset="0"/>
                <a:buNone/>
              </a:pPr>
              <a:t>71</a:t>
            </a:fld>
            <a:endParaRPr lang="en-GB" smtClean="0">
              <a:solidFill>
                <a:prstClr val="black"/>
              </a:solidFill>
              <a:cs typeface="Lucida Sans Unicode" pitchFamily="34" charset="0"/>
            </a:endParaRPr>
          </a:p>
        </p:txBody>
      </p:sp>
      <p:sp>
        <p:nvSpPr>
          <p:cNvPr id="181251" name="Text Box 1"/>
          <p:cNvSpPr txBox="1">
            <a:spLocks noChangeArrowheads="1"/>
          </p:cNvSpPr>
          <p:nvPr/>
        </p:nvSpPr>
        <p:spPr bwMode="auto">
          <a:xfrm>
            <a:off x="2143125" y="685800"/>
            <a:ext cx="2571750" cy="3431117"/>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81000"/>
              </a:lnSpc>
              <a:spcBef>
                <a:spcPct val="0"/>
              </a:spcBef>
              <a:spcAft>
                <a:spcPct val="0"/>
              </a:spcAft>
              <a:buClr>
                <a:srgbClr val="000000"/>
              </a:buClr>
              <a:buSzPct val="100000"/>
              <a:buFont typeface="Arial" pitchFamily="34" charset="0"/>
              <a:buNone/>
            </a:pPr>
            <a:endParaRPr lang="pl-PL">
              <a:solidFill>
                <a:prstClr val="black"/>
              </a:solidFill>
            </a:endParaRPr>
          </a:p>
        </p:txBody>
      </p:sp>
      <p:sp>
        <p:nvSpPr>
          <p:cNvPr id="181252" name="Rectangle 2"/>
          <p:cNvSpPr>
            <a:spLocks noGrp="1" noChangeArrowheads="1"/>
          </p:cNvSpPr>
          <p:nvPr>
            <p:ph type="body"/>
          </p:nvPr>
        </p:nvSpPr>
        <p:spPr bwMode="auto">
          <a:xfrm>
            <a:off x="685800" y="4343401"/>
            <a:ext cx="5485210" cy="41126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pl-PL"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None/>
            </a:pPr>
            <a:fld id="{CBF7C360-B45B-4284-BC79-71A2CAE8B71A}" type="slidenum">
              <a:rPr lang="en-GB" smtClean="0">
                <a:solidFill>
                  <a:prstClr val="black"/>
                </a:solidFill>
                <a:cs typeface="Lucida Sans Unicode" pitchFamily="34" charset="0"/>
              </a:rPr>
              <a:pPr eaLnBrk="1" hangingPunct="1">
                <a:buFont typeface="Arial" pitchFamily="34" charset="0"/>
                <a:buNone/>
              </a:pPr>
              <a:t>72</a:t>
            </a:fld>
            <a:endParaRPr lang="en-GB" smtClean="0">
              <a:solidFill>
                <a:prstClr val="black"/>
              </a:solidFill>
              <a:cs typeface="Lucida Sans Unicode" pitchFamily="34" charset="0"/>
            </a:endParaRPr>
          </a:p>
        </p:txBody>
      </p:sp>
      <p:sp>
        <p:nvSpPr>
          <p:cNvPr id="182275" name="Text Box 1"/>
          <p:cNvSpPr txBox="1">
            <a:spLocks noChangeArrowheads="1"/>
          </p:cNvSpPr>
          <p:nvPr/>
        </p:nvSpPr>
        <p:spPr bwMode="auto">
          <a:xfrm>
            <a:off x="2143125" y="685800"/>
            <a:ext cx="2570560" cy="3431117"/>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81000"/>
              </a:lnSpc>
              <a:spcBef>
                <a:spcPct val="0"/>
              </a:spcBef>
              <a:spcAft>
                <a:spcPct val="0"/>
              </a:spcAft>
              <a:buClr>
                <a:srgbClr val="000000"/>
              </a:buClr>
              <a:buSzPct val="100000"/>
              <a:buFont typeface="Arial" pitchFamily="34" charset="0"/>
              <a:buNone/>
            </a:pPr>
            <a:endParaRPr lang="pl-PL">
              <a:solidFill>
                <a:prstClr val="black"/>
              </a:solidFill>
            </a:endParaRPr>
          </a:p>
        </p:txBody>
      </p:sp>
      <p:sp>
        <p:nvSpPr>
          <p:cNvPr id="182276" name="Rectangle 2"/>
          <p:cNvSpPr>
            <a:spLocks noGrp="1" noChangeArrowheads="1"/>
          </p:cNvSpPr>
          <p:nvPr>
            <p:ph type="body"/>
          </p:nvPr>
        </p:nvSpPr>
        <p:spPr bwMode="auto">
          <a:xfrm>
            <a:off x="685800" y="4343401"/>
            <a:ext cx="5485210" cy="41126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pl-PL"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None/>
            </a:pPr>
            <a:fld id="{14F52440-ACA6-4345-8088-4EE75FE2263D}" type="slidenum">
              <a:rPr lang="en-GB" smtClean="0">
                <a:solidFill>
                  <a:prstClr val="black"/>
                </a:solidFill>
                <a:cs typeface="Lucida Sans Unicode" pitchFamily="34" charset="0"/>
              </a:rPr>
              <a:pPr eaLnBrk="1" hangingPunct="1">
                <a:buFont typeface="Arial" pitchFamily="34" charset="0"/>
                <a:buNone/>
              </a:pPr>
              <a:t>73</a:t>
            </a:fld>
            <a:endParaRPr lang="en-GB" smtClean="0">
              <a:solidFill>
                <a:prstClr val="black"/>
              </a:solidFill>
              <a:cs typeface="Lucida Sans Unicode" pitchFamily="34" charset="0"/>
            </a:endParaRPr>
          </a:p>
        </p:txBody>
      </p:sp>
      <p:sp>
        <p:nvSpPr>
          <p:cNvPr id="183299" name="Text Box 1"/>
          <p:cNvSpPr txBox="1">
            <a:spLocks noChangeArrowheads="1"/>
          </p:cNvSpPr>
          <p:nvPr/>
        </p:nvSpPr>
        <p:spPr bwMode="auto">
          <a:xfrm>
            <a:off x="2143125" y="685800"/>
            <a:ext cx="2570560" cy="3431117"/>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81000"/>
              </a:lnSpc>
              <a:spcBef>
                <a:spcPct val="0"/>
              </a:spcBef>
              <a:spcAft>
                <a:spcPct val="0"/>
              </a:spcAft>
              <a:buClr>
                <a:srgbClr val="000000"/>
              </a:buClr>
              <a:buSzPct val="100000"/>
              <a:buFont typeface="Arial" pitchFamily="34" charset="0"/>
              <a:buNone/>
            </a:pPr>
            <a:endParaRPr lang="pl-PL">
              <a:solidFill>
                <a:prstClr val="black"/>
              </a:solidFill>
            </a:endParaRPr>
          </a:p>
        </p:txBody>
      </p:sp>
      <p:sp>
        <p:nvSpPr>
          <p:cNvPr id="183300" name="Rectangle 2"/>
          <p:cNvSpPr>
            <a:spLocks noGrp="1" noChangeArrowheads="1"/>
          </p:cNvSpPr>
          <p:nvPr>
            <p:ph type="body"/>
          </p:nvPr>
        </p:nvSpPr>
        <p:spPr bwMode="auto">
          <a:xfrm>
            <a:off x="685800" y="4343401"/>
            <a:ext cx="5485210" cy="41126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pl-PL"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2B385606-35C8-4C13-832C-6D52C9F92C77}" type="datetimeFigureOut">
              <a:rPr lang="pl-PL" smtClean="0"/>
              <a:t>2012-12-22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D4155A-E392-4434-BC93-D6E07A648071}" type="slidenum">
              <a:rPr lang="pl-PL" smtClean="0"/>
              <a:t>‹#›</a:t>
            </a:fld>
            <a:endParaRPr lang="pl-PL"/>
          </a:p>
        </p:txBody>
      </p:sp>
    </p:spTree>
    <p:extLst>
      <p:ext uri="{BB962C8B-B14F-4D97-AF65-F5344CB8AC3E}">
        <p14:creationId xmlns:p14="http://schemas.microsoft.com/office/powerpoint/2010/main" val="331251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B385606-35C8-4C13-832C-6D52C9F92C77}" type="datetimeFigureOut">
              <a:rPr lang="pl-PL" smtClean="0"/>
              <a:t>2012-12-22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D4155A-E392-4434-BC93-D6E07A648071}" type="slidenum">
              <a:rPr lang="pl-PL" smtClean="0"/>
              <a:t>‹#›</a:t>
            </a:fld>
            <a:endParaRPr lang="pl-PL"/>
          </a:p>
        </p:txBody>
      </p:sp>
    </p:spTree>
    <p:extLst>
      <p:ext uri="{BB962C8B-B14F-4D97-AF65-F5344CB8AC3E}">
        <p14:creationId xmlns:p14="http://schemas.microsoft.com/office/powerpoint/2010/main" val="150563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B385606-35C8-4C13-832C-6D52C9F92C77}" type="datetimeFigureOut">
              <a:rPr lang="pl-PL" smtClean="0"/>
              <a:t>2012-12-22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D4155A-E392-4434-BC93-D6E07A648071}" type="slidenum">
              <a:rPr lang="pl-PL" smtClean="0"/>
              <a:t>‹#›</a:t>
            </a:fld>
            <a:endParaRPr lang="pl-PL"/>
          </a:p>
        </p:txBody>
      </p:sp>
    </p:spTree>
    <p:extLst>
      <p:ext uri="{BB962C8B-B14F-4D97-AF65-F5344CB8AC3E}">
        <p14:creationId xmlns:p14="http://schemas.microsoft.com/office/powerpoint/2010/main" val="3612057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r>
              <a:rPr lang="pl-PL">
                <a:solidFill>
                  <a:prstClr val="black">
                    <a:tint val="75000"/>
                  </a:prstClr>
                </a:solidFill>
              </a:rPr>
              <a:t>UŁaz 2012-13</a:t>
            </a:r>
          </a:p>
        </p:txBody>
      </p:sp>
      <p:sp>
        <p:nvSpPr>
          <p:cNvPr id="5" name="Symbol zastępczy stopki 4"/>
          <p:cNvSpPr>
            <a:spLocks noGrp="1"/>
          </p:cNvSpPr>
          <p:nvPr>
            <p:ph type="ftr" sz="quarter" idx="11"/>
          </p:nvPr>
        </p:nvSpPr>
        <p:spPr/>
        <p:txBody>
          <a:bodyPr/>
          <a:lstStyle>
            <a:lvl1pPr>
              <a:defRPr/>
            </a:lvl1pPr>
          </a:lstStyle>
          <a:p>
            <a:pPr>
              <a:defRPr/>
            </a:pPr>
            <a:r>
              <a:rPr lang="pl-PL">
                <a:solidFill>
                  <a:prstClr val="black">
                    <a:tint val="75000"/>
                  </a:prstClr>
                </a:solidFill>
              </a:rPr>
              <a:t>UCZELNIA ŁAZARSKIEGO</a:t>
            </a:r>
          </a:p>
        </p:txBody>
      </p:sp>
      <p:sp>
        <p:nvSpPr>
          <p:cNvPr id="6" name="Symbol zastępczy numeru slajdu 5"/>
          <p:cNvSpPr>
            <a:spLocks noGrp="1"/>
          </p:cNvSpPr>
          <p:nvPr>
            <p:ph type="sldNum" sz="quarter" idx="12"/>
          </p:nvPr>
        </p:nvSpPr>
        <p:spPr/>
        <p:txBody>
          <a:bodyPr/>
          <a:lstStyle>
            <a:lvl1pPr>
              <a:defRPr/>
            </a:lvl1pPr>
          </a:lstStyle>
          <a:p>
            <a:pPr>
              <a:defRPr/>
            </a:pPr>
            <a:fld id="{0C56F427-A74A-4AC8-A77C-DFD28E9A9D26}"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05304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r>
              <a:rPr lang="pl-PL">
                <a:solidFill>
                  <a:prstClr val="black">
                    <a:tint val="75000"/>
                  </a:prstClr>
                </a:solidFill>
              </a:rPr>
              <a:t>UŁaz 2012-13</a:t>
            </a:r>
          </a:p>
        </p:txBody>
      </p:sp>
      <p:sp>
        <p:nvSpPr>
          <p:cNvPr id="5" name="Symbol zastępczy stopki 4"/>
          <p:cNvSpPr>
            <a:spLocks noGrp="1"/>
          </p:cNvSpPr>
          <p:nvPr>
            <p:ph type="ftr" sz="quarter" idx="11"/>
          </p:nvPr>
        </p:nvSpPr>
        <p:spPr/>
        <p:txBody>
          <a:bodyPr/>
          <a:lstStyle>
            <a:lvl1pPr>
              <a:defRPr/>
            </a:lvl1pPr>
          </a:lstStyle>
          <a:p>
            <a:pPr>
              <a:defRPr/>
            </a:pPr>
            <a:r>
              <a:rPr lang="pl-PL">
                <a:solidFill>
                  <a:prstClr val="black">
                    <a:tint val="75000"/>
                  </a:prstClr>
                </a:solidFill>
              </a:rPr>
              <a:t>UCZELNIA ŁAZARSKIEGO</a:t>
            </a:r>
          </a:p>
        </p:txBody>
      </p:sp>
      <p:sp>
        <p:nvSpPr>
          <p:cNvPr id="6" name="Symbol zastępczy numeru slajdu 5"/>
          <p:cNvSpPr>
            <a:spLocks noGrp="1"/>
          </p:cNvSpPr>
          <p:nvPr>
            <p:ph type="sldNum" sz="quarter" idx="12"/>
          </p:nvPr>
        </p:nvSpPr>
        <p:spPr/>
        <p:txBody>
          <a:bodyPr/>
          <a:lstStyle>
            <a:lvl1pPr>
              <a:defRPr/>
            </a:lvl1pPr>
          </a:lstStyle>
          <a:p>
            <a:pPr>
              <a:defRPr/>
            </a:pPr>
            <a:fld id="{345626DC-0533-4B4E-B40D-2578CDB9D74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530877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r>
              <a:rPr lang="pl-PL">
                <a:solidFill>
                  <a:prstClr val="black">
                    <a:tint val="75000"/>
                  </a:prstClr>
                </a:solidFill>
              </a:rPr>
              <a:t>UŁaz 2012-13</a:t>
            </a:r>
          </a:p>
        </p:txBody>
      </p:sp>
      <p:sp>
        <p:nvSpPr>
          <p:cNvPr id="5" name="Symbol zastępczy stopki 4"/>
          <p:cNvSpPr>
            <a:spLocks noGrp="1"/>
          </p:cNvSpPr>
          <p:nvPr>
            <p:ph type="ftr" sz="quarter" idx="11"/>
          </p:nvPr>
        </p:nvSpPr>
        <p:spPr/>
        <p:txBody>
          <a:bodyPr/>
          <a:lstStyle>
            <a:lvl1pPr>
              <a:defRPr/>
            </a:lvl1pPr>
          </a:lstStyle>
          <a:p>
            <a:pPr>
              <a:defRPr/>
            </a:pPr>
            <a:r>
              <a:rPr lang="pl-PL">
                <a:solidFill>
                  <a:prstClr val="black">
                    <a:tint val="75000"/>
                  </a:prstClr>
                </a:solidFill>
              </a:rPr>
              <a:t>UCZELNIA ŁAZARSKIEGO</a:t>
            </a:r>
          </a:p>
        </p:txBody>
      </p:sp>
      <p:sp>
        <p:nvSpPr>
          <p:cNvPr id="6" name="Symbol zastępczy numeru slajdu 5"/>
          <p:cNvSpPr>
            <a:spLocks noGrp="1"/>
          </p:cNvSpPr>
          <p:nvPr>
            <p:ph type="sldNum" sz="quarter" idx="12"/>
          </p:nvPr>
        </p:nvSpPr>
        <p:spPr/>
        <p:txBody>
          <a:bodyPr/>
          <a:lstStyle>
            <a:lvl1pPr>
              <a:defRPr/>
            </a:lvl1pPr>
          </a:lstStyle>
          <a:p>
            <a:pPr>
              <a:defRPr/>
            </a:pPr>
            <a:fld id="{C6544731-8677-4346-A478-29B6E8D1F88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29553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r>
              <a:rPr lang="pl-PL">
                <a:solidFill>
                  <a:prstClr val="black">
                    <a:tint val="75000"/>
                  </a:prstClr>
                </a:solidFill>
              </a:rPr>
              <a:t>UŁaz 2012-13</a:t>
            </a:r>
          </a:p>
        </p:txBody>
      </p:sp>
      <p:sp>
        <p:nvSpPr>
          <p:cNvPr id="6" name="Symbol zastępczy stopki 4"/>
          <p:cNvSpPr>
            <a:spLocks noGrp="1"/>
          </p:cNvSpPr>
          <p:nvPr>
            <p:ph type="ftr" sz="quarter" idx="11"/>
          </p:nvPr>
        </p:nvSpPr>
        <p:spPr/>
        <p:txBody>
          <a:bodyPr/>
          <a:lstStyle>
            <a:lvl1pPr>
              <a:defRPr/>
            </a:lvl1pPr>
          </a:lstStyle>
          <a:p>
            <a:pPr>
              <a:defRPr/>
            </a:pPr>
            <a:r>
              <a:rPr lang="pl-PL">
                <a:solidFill>
                  <a:prstClr val="black">
                    <a:tint val="75000"/>
                  </a:prstClr>
                </a:solidFill>
              </a:rPr>
              <a:t>UCZELNIA ŁAZARSKIEGO</a:t>
            </a:r>
          </a:p>
        </p:txBody>
      </p:sp>
      <p:sp>
        <p:nvSpPr>
          <p:cNvPr id="7" name="Symbol zastępczy numeru slajdu 5"/>
          <p:cNvSpPr>
            <a:spLocks noGrp="1"/>
          </p:cNvSpPr>
          <p:nvPr>
            <p:ph type="sldNum" sz="quarter" idx="12"/>
          </p:nvPr>
        </p:nvSpPr>
        <p:spPr/>
        <p:txBody>
          <a:bodyPr/>
          <a:lstStyle>
            <a:lvl1pPr>
              <a:defRPr/>
            </a:lvl1pPr>
          </a:lstStyle>
          <a:p>
            <a:pPr>
              <a:defRPr/>
            </a:pPr>
            <a:fld id="{8C6E889B-0FF9-4D1F-9CEC-427664C40C4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556855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r>
              <a:rPr lang="pl-PL">
                <a:solidFill>
                  <a:prstClr val="black">
                    <a:tint val="75000"/>
                  </a:prstClr>
                </a:solidFill>
              </a:rPr>
              <a:t>UŁaz 2012-13</a:t>
            </a:r>
          </a:p>
        </p:txBody>
      </p:sp>
      <p:sp>
        <p:nvSpPr>
          <p:cNvPr id="8" name="Symbol zastępczy stopki 4"/>
          <p:cNvSpPr>
            <a:spLocks noGrp="1"/>
          </p:cNvSpPr>
          <p:nvPr>
            <p:ph type="ftr" sz="quarter" idx="11"/>
          </p:nvPr>
        </p:nvSpPr>
        <p:spPr/>
        <p:txBody>
          <a:bodyPr/>
          <a:lstStyle>
            <a:lvl1pPr>
              <a:defRPr/>
            </a:lvl1pPr>
          </a:lstStyle>
          <a:p>
            <a:pPr>
              <a:defRPr/>
            </a:pPr>
            <a:r>
              <a:rPr lang="pl-PL">
                <a:solidFill>
                  <a:prstClr val="black">
                    <a:tint val="75000"/>
                  </a:prstClr>
                </a:solidFill>
              </a:rPr>
              <a:t>UCZELNIA ŁAZARSKIEGO</a:t>
            </a:r>
          </a:p>
        </p:txBody>
      </p:sp>
      <p:sp>
        <p:nvSpPr>
          <p:cNvPr id="9" name="Symbol zastępczy numeru slajdu 5"/>
          <p:cNvSpPr>
            <a:spLocks noGrp="1"/>
          </p:cNvSpPr>
          <p:nvPr>
            <p:ph type="sldNum" sz="quarter" idx="12"/>
          </p:nvPr>
        </p:nvSpPr>
        <p:spPr/>
        <p:txBody>
          <a:bodyPr/>
          <a:lstStyle>
            <a:lvl1pPr>
              <a:defRPr/>
            </a:lvl1pPr>
          </a:lstStyle>
          <a:p>
            <a:pPr>
              <a:defRPr/>
            </a:pPr>
            <a:fld id="{F346A2D0-CA68-4F7B-850C-42B940D6091E}"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86577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r>
              <a:rPr lang="pl-PL">
                <a:solidFill>
                  <a:prstClr val="black">
                    <a:tint val="75000"/>
                  </a:prstClr>
                </a:solidFill>
              </a:rPr>
              <a:t>UŁaz 2012-13</a:t>
            </a:r>
          </a:p>
        </p:txBody>
      </p:sp>
      <p:sp>
        <p:nvSpPr>
          <p:cNvPr id="4" name="Symbol zastępczy stopki 4"/>
          <p:cNvSpPr>
            <a:spLocks noGrp="1"/>
          </p:cNvSpPr>
          <p:nvPr>
            <p:ph type="ftr" sz="quarter" idx="11"/>
          </p:nvPr>
        </p:nvSpPr>
        <p:spPr/>
        <p:txBody>
          <a:bodyPr/>
          <a:lstStyle>
            <a:lvl1pPr>
              <a:defRPr/>
            </a:lvl1pPr>
          </a:lstStyle>
          <a:p>
            <a:pPr>
              <a:defRPr/>
            </a:pPr>
            <a:r>
              <a:rPr lang="pl-PL">
                <a:solidFill>
                  <a:prstClr val="black">
                    <a:tint val="75000"/>
                  </a:prstClr>
                </a:solidFill>
              </a:rPr>
              <a:t>UCZELNIA ŁAZARSKIEGO</a:t>
            </a:r>
          </a:p>
        </p:txBody>
      </p:sp>
      <p:sp>
        <p:nvSpPr>
          <p:cNvPr id="5" name="Symbol zastępczy numeru slajdu 5"/>
          <p:cNvSpPr>
            <a:spLocks noGrp="1"/>
          </p:cNvSpPr>
          <p:nvPr>
            <p:ph type="sldNum" sz="quarter" idx="12"/>
          </p:nvPr>
        </p:nvSpPr>
        <p:spPr/>
        <p:txBody>
          <a:bodyPr/>
          <a:lstStyle>
            <a:lvl1pPr>
              <a:defRPr/>
            </a:lvl1pPr>
          </a:lstStyle>
          <a:p>
            <a:pPr>
              <a:defRPr/>
            </a:pPr>
            <a:fld id="{08A7FE70-4E95-40D9-ADC3-DF7DE1F8E14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51487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r>
              <a:rPr lang="pl-PL">
                <a:solidFill>
                  <a:prstClr val="black">
                    <a:tint val="75000"/>
                  </a:prstClr>
                </a:solidFill>
              </a:rPr>
              <a:t>UŁaz 2012-13</a:t>
            </a:r>
          </a:p>
        </p:txBody>
      </p:sp>
      <p:sp>
        <p:nvSpPr>
          <p:cNvPr id="3" name="Symbol zastępczy stopki 4"/>
          <p:cNvSpPr>
            <a:spLocks noGrp="1"/>
          </p:cNvSpPr>
          <p:nvPr>
            <p:ph type="ftr" sz="quarter" idx="11"/>
          </p:nvPr>
        </p:nvSpPr>
        <p:spPr/>
        <p:txBody>
          <a:bodyPr/>
          <a:lstStyle>
            <a:lvl1pPr>
              <a:defRPr/>
            </a:lvl1pPr>
          </a:lstStyle>
          <a:p>
            <a:pPr>
              <a:defRPr/>
            </a:pPr>
            <a:r>
              <a:rPr lang="pl-PL">
                <a:solidFill>
                  <a:prstClr val="black">
                    <a:tint val="75000"/>
                  </a:prstClr>
                </a:solidFill>
              </a:rPr>
              <a:t>UCZELNIA ŁAZARSKIEGO</a:t>
            </a:r>
          </a:p>
        </p:txBody>
      </p:sp>
      <p:sp>
        <p:nvSpPr>
          <p:cNvPr id="4" name="Symbol zastępczy numeru slajdu 5"/>
          <p:cNvSpPr>
            <a:spLocks noGrp="1"/>
          </p:cNvSpPr>
          <p:nvPr>
            <p:ph type="sldNum" sz="quarter" idx="12"/>
          </p:nvPr>
        </p:nvSpPr>
        <p:spPr/>
        <p:txBody>
          <a:bodyPr/>
          <a:lstStyle>
            <a:lvl1pPr>
              <a:defRPr/>
            </a:lvl1pPr>
          </a:lstStyle>
          <a:p>
            <a:pPr>
              <a:defRPr/>
            </a:pPr>
            <a:fld id="{47E2A78E-D206-432D-A345-B380A21175A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900483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r>
              <a:rPr lang="pl-PL">
                <a:solidFill>
                  <a:prstClr val="black">
                    <a:tint val="75000"/>
                  </a:prstClr>
                </a:solidFill>
              </a:rPr>
              <a:t>UŁaz 2012-13</a:t>
            </a:r>
          </a:p>
        </p:txBody>
      </p:sp>
      <p:sp>
        <p:nvSpPr>
          <p:cNvPr id="6" name="Symbol zastępczy stopki 4"/>
          <p:cNvSpPr>
            <a:spLocks noGrp="1"/>
          </p:cNvSpPr>
          <p:nvPr>
            <p:ph type="ftr" sz="quarter" idx="11"/>
          </p:nvPr>
        </p:nvSpPr>
        <p:spPr/>
        <p:txBody>
          <a:bodyPr/>
          <a:lstStyle>
            <a:lvl1pPr>
              <a:defRPr/>
            </a:lvl1pPr>
          </a:lstStyle>
          <a:p>
            <a:pPr>
              <a:defRPr/>
            </a:pPr>
            <a:r>
              <a:rPr lang="pl-PL">
                <a:solidFill>
                  <a:prstClr val="black">
                    <a:tint val="75000"/>
                  </a:prstClr>
                </a:solidFill>
              </a:rPr>
              <a:t>UCZELNIA ŁAZARSKIEGO</a:t>
            </a:r>
          </a:p>
        </p:txBody>
      </p:sp>
      <p:sp>
        <p:nvSpPr>
          <p:cNvPr id="7" name="Symbol zastępczy numeru slajdu 5"/>
          <p:cNvSpPr>
            <a:spLocks noGrp="1"/>
          </p:cNvSpPr>
          <p:nvPr>
            <p:ph type="sldNum" sz="quarter" idx="12"/>
          </p:nvPr>
        </p:nvSpPr>
        <p:spPr/>
        <p:txBody>
          <a:bodyPr/>
          <a:lstStyle>
            <a:lvl1pPr>
              <a:defRPr/>
            </a:lvl1pPr>
          </a:lstStyle>
          <a:p>
            <a:pPr>
              <a:defRPr/>
            </a:pPr>
            <a:fld id="{39B7067A-AB97-4CC2-B70E-919D0811307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5486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B385606-35C8-4C13-832C-6D52C9F92C77}" type="datetimeFigureOut">
              <a:rPr lang="pl-PL" smtClean="0"/>
              <a:t>2012-12-22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D4155A-E392-4434-BC93-D6E07A648071}" type="slidenum">
              <a:rPr lang="pl-PL" smtClean="0"/>
              <a:t>‹#›</a:t>
            </a:fld>
            <a:endParaRPr lang="pl-PL"/>
          </a:p>
        </p:txBody>
      </p:sp>
    </p:spTree>
    <p:extLst>
      <p:ext uri="{BB962C8B-B14F-4D97-AF65-F5344CB8AC3E}">
        <p14:creationId xmlns:p14="http://schemas.microsoft.com/office/powerpoint/2010/main" val="3823014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r>
              <a:rPr lang="pl-PL">
                <a:solidFill>
                  <a:prstClr val="black">
                    <a:tint val="75000"/>
                  </a:prstClr>
                </a:solidFill>
              </a:rPr>
              <a:t>UŁaz 2012-13</a:t>
            </a:r>
          </a:p>
        </p:txBody>
      </p:sp>
      <p:sp>
        <p:nvSpPr>
          <p:cNvPr id="6" name="Symbol zastępczy stopki 4"/>
          <p:cNvSpPr>
            <a:spLocks noGrp="1"/>
          </p:cNvSpPr>
          <p:nvPr>
            <p:ph type="ftr" sz="quarter" idx="11"/>
          </p:nvPr>
        </p:nvSpPr>
        <p:spPr/>
        <p:txBody>
          <a:bodyPr/>
          <a:lstStyle>
            <a:lvl1pPr>
              <a:defRPr/>
            </a:lvl1pPr>
          </a:lstStyle>
          <a:p>
            <a:pPr>
              <a:defRPr/>
            </a:pPr>
            <a:r>
              <a:rPr lang="pl-PL">
                <a:solidFill>
                  <a:prstClr val="black">
                    <a:tint val="75000"/>
                  </a:prstClr>
                </a:solidFill>
              </a:rPr>
              <a:t>UCZELNIA ŁAZARSKIEGO</a:t>
            </a:r>
          </a:p>
        </p:txBody>
      </p:sp>
      <p:sp>
        <p:nvSpPr>
          <p:cNvPr id="7" name="Symbol zastępczy numeru slajdu 5"/>
          <p:cNvSpPr>
            <a:spLocks noGrp="1"/>
          </p:cNvSpPr>
          <p:nvPr>
            <p:ph type="sldNum" sz="quarter" idx="12"/>
          </p:nvPr>
        </p:nvSpPr>
        <p:spPr/>
        <p:txBody>
          <a:bodyPr/>
          <a:lstStyle>
            <a:lvl1pPr>
              <a:defRPr/>
            </a:lvl1pPr>
          </a:lstStyle>
          <a:p>
            <a:pPr>
              <a:defRPr/>
            </a:pPr>
            <a:fld id="{842BDC3D-0BC7-4126-83C2-855EC1A462E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095002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r>
              <a:rPr lang="pl-PL">
                <a:solidFill>
                  <a:prstClr val="black">
                    <a:tint val="75000"/>
                  </a:prstClr>
                </a:solidFill>
              </a:rPr>
              <a:t>UŁaz 2012-13</a:t>
            </a:r>
          </a:p>
        </p:txBody>
      </p:sp>
      <p:sp>
        <p:nvSpPr>
          <p:cNvPr id="5" name="Symbol zastępczy stopki 4"/>
          <p:cNvSpPr>
            <a:spLocks noGrp="1"/>
          </p:cNvSpPr>
          <p:nvPr>
            <p:ph type="ftr" sz="quarter" idx="11"/>
          </p:nvPr>
        </p:nvSpPr>
        <p:spPr/>
        <p:txBody>
          <a:bodyPr/>
          <a:lstStyle>
            <a:lvl1pPr>
              <a:defRPr/>
            </a:lvl1pPr>
          </a:lstStyle>
          <a:p>
            <a:pPr>
              <a:defRPr/>
            </a:pPr>
            <a:r>
              <a:rPr lang="pl-PL">
                <a:solidFill>
                  <a:prstClr val="black">
                    <a:tint val="75000"/>
                  </a:prstClr>
                </a:solidFill>
              </a:rPr>
              <a:t>UCZELNIA ŁAZARSKIEGO</a:t>
            </a:r>
          </a:p>
        </p:txBody>
      </p:sp>
      <p:sp>
        <p:nvSpPr>
          <p:cNvPr id="6" name="Symbol zastępczy numeru slajdu 5"/>
          <p:cNvSpPr>
            <a:spLocks noGrp="1"/>
          </p:cNvSpPr>
          <p:nvPr>
            <p:ph type="sldNum" sz="quarter" idx="12"/>
          </p:nvPr>
        </p:nvSpPr>
        <p:spPr/>
        <p:txBody>
          <a:bodyPr/>
          <a:lstStyle>
            <a:lvl1pPr>
              <a:defRPr/>
            </a:lvl1pPr>
          </a:lstStyle>
          <a:p>
            <a:pPr>
              <a:defRPr/>
            </a:pPr>
            <a:fld id="{FC854087-4604-4239-BF9A-EE236457796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499875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r>
              <a:rPr lang="pl-PL">
                <a:solidFill>
                  <a:prstClr val="black">
                    <a:tint val="75000"/>
                  </a:prstClr>
                </a:solidFill>
              </a:rPr>
              <a:t>UŁaz 2012-13</a:t>
            </a:r>
          </a:p>
        </p:txBody>
      </p:sp>
      <p:sp>
        <p:nvSpPr>
          <p:cNvPr id="5" name="Symbol zastępczy stopki 4"/>
          <p:cNvSpPr>
            <a:spLocks noGrp="1"/>
          </p:cNvSpPr>
          <p:nvPr>
            <p:ph type="ftr" sz="quarter" idx="11"/>
          </p:nvPr>
        </p:nvSpPr>
        <p:spPr/>
        <p:txBody>
          <a:bodyPr/>
          <a:lstStyle>
            <a:lvl1pPr>
              <a:defRPr/>
            </a:lvl1pPr>
          </a:lstStyle>
          <a:p>
            <a:pPr>
              <a:defRPr/>
            </a:pPr>
            <a:r>
              <a:rPr lang="pl-PL">
                <a:solidFill>
                  <a:prstClr val="black">
                    <a:tint val="75000"/>
                  </a:prstClr>
                </a:solidFill>
              </a:rPr>
              <a:t>UCZELNIA ŁAZARSKIEGO</a:t>
            </a:r>
          </a:p>
        </p:txBody>
      </p:sp>
      <p:sp>
        <p:nvSpPr>
          <p:cNvPr id="6" name="Symbol zastępczy numeru slajdu 5"/>
          <p:cNvSpPr>
            <a:spLocks noGrp="1"/>
          </p:cNvSpPr>
          <p:nvPr>
            <p:ph type="sldNum" sz="quarter" idx="12"/>
          </p:nvPr>
        </p:nvSpPr>
        <p:spPr/>
        <p:txBody>
          <a:bodyPr/>
          <a:lstStyle>
            <a:lvl1pPr>
              <a:defRPr/>
            </a:lvl1pPr>
          </a:lstStyle>
          <a:p>
            <a:pPr>
              <a:defRPr/>
            </a:pPr>
            <a:fld id="{EC8A8E30-CC0B-473A-B23F-8263EE1496A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82231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2B385606-35C8-4C13-832C-6D52C9F92C77}" type="datetimeFigureOut">
              <a:rPr lang="pl-PL" smtClean="0"/>
              <a:t>2012-12-22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D4155A-E392-4434-BC93-D6E07A648071}" type="slidenum">
              <a:rPr lang="pl-PL" smtClean="0"/>
              <a:t>‹#›</a:t>
            </a:fld>
            <a:endParaRPr lang="pl-PL"/>
          </a:p>
        </p:txBody>
      </p:sp>
    </p:spTree>
    <p:extLst>
      <p:ext uri="{BB962C8B-B14F-4D97-AF65-F5344CB8AC3E}">
        <p14:creationId xmlns:p14="http://schemas.microsoft.com/office/powerpoint/2010/main" val="123823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2B385606-35C8-4C13-832C-6D52C9F92C77}" type="datetimeFigureOut">
              <a:rPr lang="pl-PL" smtClean="0"/>
              <a:t>2012-12-22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0D4155A-E392-4434-BC93-D6E07A648071}" type="slidenum">
              <a:rPr lang="pl-PL" smtClean="0"/>
              <a:t>‹#›</a:t>
            </a:fld>
            <a:endParaRPr lang="pl-PL"/>
          </a:p>
        </p:txBody>
      </p:sp>
    </p:spTree>
    <p:extLst>
      <p:ext uri="{BB962C8B-B14F-4D97-AF65-F5344CB8AC3E}">
        <p14:creationId xmlns:p14="http://schemas.microsoft.com/office/powerpoint/2010/main" val="446677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2B385606-35C8-4C13-832C-6D52C9F92C77}" type="datetimeFigureOut">
              <a:rPr lang="pl-PL" smtClean="0"/>
              <a:t>2012-12-22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0D4155A-E392-4434-BC93-D6E07A648071}" type="slidenum">
              <a:rPr lang="pl-PL" smtClean="0"/>
              <a:t>‹#›</a:t>
            </a:fld>
            <a:endParaRPr lang="pl-PL"/>
          </a:p>
        </p:txBody>
      </p:sp>
    </p:spTree>
    <p:extLst>
      <p:ext uri="{BB962C8B-B14F-4D97-AF65-F5344CB8AC3E}">
        <p14:creationId xmlns:p14="http://schemas.microsoft.com/office/powerpoint/2010/main" val="229233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2B385606-35C8-4C13-832C-6D52C9F92C77}" type="datetimeFigureOut">
              <a:rPr lang="pl-PL" smtClean="0"/>
              <a:t>2012-12-22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0D4155A-E392-4434-BC93-D6E07A648071}" type="slidenum">
              <a:rPr lang="pl-PL" smtClean="0"/>
              <a:t>‹#›</a:t>
            </a:fld>
            <a:endParaRPr lang="pl-PL"/>
          </a:p>
        </p:txBody>
      </p:sp>
    </p:spTree>
    <p:extLst>
      <p:ext uri="{BB962C8B-B14F-4D97-AF65-F5344CB8AC3E}">
        <p14:creationId xmlns:p14="http://schemas.microsoft.com/office/powerpoint/2010/main" val="189866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B385606-35C8-4C13-832C-6D52C9F92C77}" type="datetimeFigureOut">
              <a:rPr lang="pl-PL" smtClean="0"/>
              <a:t>2012-12-22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0D4155A-E392-4434-BC93-D6E07A648071}" type="slidenum">
              <a:rPr lang="pl-PL" smtClean="0"/>
              <a:t>‹#›</a:t>
            </a:fld>
            <a:endParaRPr lang="pl-PL"/>
          </a:p>
        </p:txBody>
      </p:sp>
    </p:spTree>
    <p:extLst>
      <p:ext uri="{BB962C8B-B14F-4D97-AF65-F5344CB8AC3E}">
        <p14:creationId xmlns:p14="http://schemas.microsoft.com/office/powerpoint/2010/main" val="559484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B385606-35C8-4C13-832C-6D52C9F92C77}" type="datetimeFigureOut">
              <a:rPr lang="pl-PL" smtClean="0"/>
              <a:t>2012-12-22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0D4155A-E392-4434-BC93-D6E07A648071}" type="slidenum">
              <a:rPr lang="pl-PL" smtClean="0"/>
              <a:t>‹#›</a:t>
            </a:fld>
            <a:endParaRPr lang="pl-PL"/>
          </a:p>
        </p:txBody>
      </p:sp>
    </p:spTree>
    <p:extLst>
      <p:ext uri="{BB962C8B-B14F-4D97-AF65-F5344CB8AC3E}">
        <p14:creationId xmlns:p14="http://schemas.microsoft.com/office/powerpoint/2010/main" val="237476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B385606-35C8-4C13-832C-6D52C9F92C77}" type="datetimeFigureOut">
              <a:rPr lang="pl-PL" smtClean="0"/>
              <a:t>2012-12-22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0D4155A-E392-4434-BC93-D6E07A648071}" type="slidenum">
              <a:rPr lang="pl-PL" smtClean="0"/>
              <a:t>‹#›</a:t>
            </a:fld>
            <a:endParaRPr lang="pl-PL"/>
          </a:p>
        </p:txBody>
      </p:sp>
    </p:spTree>
    <p:extLst>
      <p:ext uri="{BB962C8B-B14F-4D97-AF65-F5344CB8AC3E}">
        <p14:creationId xmlns:p14="http://schemas.microsoft.com/office/powerpoint/2010/main" val="81846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85606-35C8-4C13-832C-6D52C9F92C77}" type="datetimeFigureOut">
              <a:rPr lang="pl-PL" smtClean="0"/>
              <a:t>2012-12-22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4155A-E392-4434-BC93-D6E07A648071}" type="slidenum">
              <a:rPr lang="pl-PL" smtClean="0"/>
              <a:t>‹#›</a:t>
            </a:fld>
            <a:endParaRPr lang="pl-PL"/>
          </a:p>
        </p:txBody>
      </p:sp>
    </p:spTree>
    <p:extLst>
      <p:ext uri="{BB962C8B-B14F-4D97-AF65-F5344CB8AC3E}">
        <p14:creationId xmlns:p14="http://schemas.microsoft.com/office/powerpoint/2010/main" val="192736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pl-PL">
                <a:solidFill>
                  <a:prstClr val="black">
                    <a:tint val="75000"/>
                  </a:prstClr>
                </a:solidFill>
              </a:rPr>
              <a:t>UŁaz 2012-13</a:t>
            </a: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pl-PL">
                <a:solidFill>
                  <a:prstClr val="black">
                    <a:tint val="75000"/>
                  </a:prstClr>
                </a:solidFill>
              </a:rPr>
              <a:t>UCZELNIA ŁAZARSKIEGO</a:t>
            </a: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FDB58C2-99BB-406A-AC9D-D09B4C9F95F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112127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image" Target="../media/image4.emf"/></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smtClean="0"/>
              <a:t>Bezpieczeństwo międzynarodowe</a:t>
            </a:r>
            <a:endParaRPr lang="pl-PL" b="1" dirty="0"/>
          </a:p>
        </p:txBody>
      </p:sp>
      <p:sp>
        <p:nvSpPr>
          <p:cNvPr id="3" name="Podtytuł 2"/>
          <p:cNvSpPr>
            <a:spLocks noGrp="1"/>
          </p:cNvSpPr>
          <p:nvPr>
            <p:ph type="subTitle" idx="1"/>
          </p:nvPr>
        </p:nvSpPr>
        <p:spPr/>
        <p:txBody>
          <a:bodyPr/>
          <a:lstStyle/>
          <a:p>
            <a:r>
              <a:rPr lang="pl-PL" dirty="0" smtClean="0"/>
              <a:t>Część II</a:t>
            </a:r>
            <a:endParaRPr lang="pl-PL" dirty="0"/>
          </a:p>
        </p:txBody>
      </p:sp>
    </p:spTree>
    <p:extLst>
      <p:ext uri="{BB962C8B-B14F-4D97-AF65-F5344CB8AC3E}">
        <p14:creationId xmlns:p14="http://schemas.microsoft.com/office/powerpoint/2010/main" val="428250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ytuł 1"/>
          <p:cNvSpPr>
            <a:spLocks noGrp="1"/>
          </p:cNvSpPr>
          <p:nvPr>
            <p:ph type="title"/>
          </p:nvPr>
        </p:nvSpPr>
        <p:spPr/>
        <p:txBody>
          <a:bodyPr/>
          <a:lstStyle/>
          <a:p>
            <a:pPr eaLnBrk="1" hangingPunct="1"/>
            <a:r>
              <a:rPr lang="pl-PL" smtClean="0"/>
              <a:t>Użycie siły w samoobronie</a:t>
            </a:r>
          </a:p>
        </p:txBody>
      </p:sp>
      <p:sp>
        <p:nvSpPr>
          <p:cNvPr id="82947" name="Symbol zastępczy zawartości 2"/>
          <p:cNvSpPr>
            <a:spLocks noGrp="1"/>
          </p:cNvSpPr>
          <p:nvPr>
            <p:ph idx="1"/>
          </p:nvPr>
        </p:nvSpPr>
        <p:spPr/>
        <p:txBody>
          <a:bodyPr/>
          <a:lstStyle/>
          <a:p>
            <a:pPr eaLnBrk="1" hangingPunct="1"/>
            <a:r>
              <a:rPr lang="en-GB" sz="2000" b="1" i="1" smtClean="0">
                <a:latin typeface="Arial Black" pitchFamily="34" charset="0"/>
              </a:rPr>
              <a:t>Force may be used in self-defence only in relation to an </a:t>
            </a:r>
            <a:r>
              <a:rPr lang="en-GB" sz="2000" b="1" smtClean="0">
                <a:latin typeface="Arial Black" pitchFamily="34" charset="0"/>
              </a:rPr>
              <a:t>‘</a:t>
            </a:r>
            <a:r>
              <a:rPr lang="en-GB" sz="2000" b="1" i="1" smtClean="0">
                <a:latin typeface="Arial Black" pitchFamily="34" charset="0"/>
              </a:rPr>
              <a:t>armed attack</a:t>
            </a:r>
            <a:r>
              <a:rPr lang="en-GB" sz="2000" b="1" smtClean="0">
                <a:latin typeface="Arial Black" pitchFamily="34" charset="0"/>
              </a:rPr>
              <a:t>’ </a:t>
            </a:r>
            <a:r>
              <a:rPr lang="en-GB" sz="2000" b="1" i="1" smtClean="0">
                <a:latin typeface="Arial Black" pitchFamily="34" charset="0"/>
              </a:rPr>
              <a:t>whether imminent or ongoing</a:t>
            </a:r>
            <a:r>
              <a:rPr lang="en-GB" sz="2000" b="1" smtClean="0">
                <a:latin typeface="Arial Black" pitchFamily="34" charset="0"/>
              </a:rPr>
              <a:t>.</a:t>
            </a:r>
            <a:endParaRPr lang="pl-PL" sz="2000" smtClean="0">
              <a:latin typeface="Arial Black" pitchFamily="34" charset="0"/>
            </a:endParaRPr>
          </a:p>
          <a:p>
            <a:pPr eaLnBrk="1" hangingPunct="1">
              <a:buFont typeface="Arial" pitchFamily="34" charset="0"/>
              <a:buNone/>
            </a:pPr>
            <a:r>
              <a:rPr lang="en-GB" sz="2000" smtClean="0">
                <a:latin typeface="Arial Black" pitchFamily="34" charset="0"/>
              </a:rPr>
              <a:t> </a:t>
            </a:r>
            <a:endParaRPr lang="pl-PL" sz="2000" smtClean="0">
              <a:latin typeface="Arial Black" pitchFamily="34" charset="0"/>
            </a:endParaRPr>
          </a:p>
          <a:p>
            <a:pPr eaLnBrk="1" hangingPunct="1"/>
            <a:r>
              <a:rPr lang="en-GB" sz="2000" b="1" smtClean="0">
                <a:latin typeface="Arial Black" pitchFamily="34" charset="0"/>
              </a:rPr>
              <a:t>The ‘armed attack’ may include not only an attack against a state’s territory, but also against emanations of the state such as embassies and armed forces.</a:t>
            </a:r>
            <a:endParaRPr lang="pl-PL" sz="2000" smtClean="0">
              <a:latin typeface="Arial Black" pitchFamily="34" charset="0"/>
            </a:endParaRPr>
          </a:p>
          <a:p>
            <a:pPr eaLnBrk="1" hangingPunct="1"/>
            <a:r>
              <a:rPr lang="en-GB" sz="2000" b="1" smtClean="0">
                <a:latin typeface="Arial Black" pitchFamily="34" charset="0"/>
              </a:rPr>
              <a:t>Force in self-defence may be used only when: the attack consists of the threat or use of force (not mere economic coercion, for example); when the attacker has the intention and the capability to attack; and the attack is directed from outside territory controlled by the state.</a:t>
            </a:r>
            <a:endParaRPr lang="pl-PL" sz="2000" smtClean="0">
              <a:latin typeface="Arial Black" pitchFamily="34" charset="0"/>
            </a:endParaRPr>
          </a:p>
          <a:p>
            <a:pPr eaLnBrk="1" hangingPunct="1"/>
            <a:r>
              <a:rPr lang="en-GB" sz="2000" b="1" smtClean="0">
                <a:latin typeface="Arial Black" pitchFamily="34" charset="0"/>
              </a:rPr>
              <a:t>In the case of a threatened attack, there must be an actual threat of an attack against the defending state itself.</a:t>
            </a:r>
            <a:endParaRPr lang="pl-PL" sz="2000" smtClean="0">
              <a:latin typeface="Arial Black" pitchFamily="34" charset="0"/>
            </a:endParaRPr>
          </a:p>
          <a:p>
            <a:pPr eaLnBrk="1" hangingPunct="1"/>
            <a:endParaRPr lang="pl-PL" sz="2000" smtClean="0">
              <a:latin typeface="Arial Black" pitchFamily="34" charset="0"/>
            </a:endParaRPr>
          </a:p>
        </p:txBody>
      </p:sp>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442D384A-A44C-470F-A5A1-EA5DBDFE6085}" type="slidenum">
              <a:rPr lang="pl-PL">
                <a:solidFill>
                  <a:prstClr val="black">
                    <a:tint val="75000"/>
                  </a:prstClr>
                </a:solidFill>
              </a:rPr>
              <a:pPr>
                <a:defRPr/>
              </a:pPr>
              <a:t>10</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161175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ytuł 1"/>
          <p:cNvSpPr>
            <a:spLocks noGrp="1"/>
          </p:cNvSpPr>
          <p:nvPr>
            <p:ph type="title"/>
          </p:nvPr>
        </p:nvSpPr>
        <p:spPr>
          <a:xfrm>
            <a:off x="500063" y="0"/>
            <a:ext cx="8229600" cy="1143000"/>
          </a:xfrm>
        </p:spPr>
        <p:txBody>
          <a:bodyPr/>
          <a:lstStyle/>
          <a:p>
            <a:pPr eaLnBrk="1" hangingPunct="1"/>
            <a:r>
              <a:rPr lang="pl-PL" smtClean="0"/>
              <a:t>Odparcie natychmiastowego ataku</a:t>
            </a:r>
          </a:p>
        </p:txBody>
      </p:sp>
      <p:sp>
        <p:nvSpPr>
          <p:cNvPr id="83971" name="Symbol zastępczy zawartości 2"/>
          <p:cNvSpPr>
            <a:spLocks noGrp="1"/>
          </p:cNvSpPr>
          <p:nvPr>
            <p:ph idx="1"/>
          </p:nvPr>
        </p:nvSpPr>
        <p:spPr>
          <a:xfrm>
            <a:off x="468313" y="1125538"/>
            <a:ext cx="8229600" cy="4524375"/>
          </a:xfrm>
        </p:spPr>
        <p:txBody>
          <a:bodyPr/>
          <a:lstStyle/>
          <a:p>
            <a:pPr eaLnBrk="1" hangingPunct="1"/>
            <a:r>
              <a:rPr lang="en-GB" sz="1800" b="1" i="1" smtClean="0">
                <a:latin typeface="Arial Black" pitchFamily="34" charset="0"/>
              </a:rPr>
              <a:t>A state may use force in self-defence against a threatened attack only if that attack  is ‘imminent’.</a:t>
            </a:r>
            <a:endParaRPr lang="pl-PL" sz="1800" smtClean="0">
              <a:latin typeface="Arial Black" pitchFamily="34" charset="0"/>
            </a:endParaRPr>
          </a:p>
          <a:p>
            <a:pPr eaLnBrk="1" hangingPunct="1">
              <a:buFont typeface="Arial" pitchFamily="34" charset="0"/>
              <a:buNone/>
            </a:pPr>
            <a:r>
              <a:rPr lang="en-GB" sz="1800" i="1" smtClean="0">
                <a:latin typeface="Arial Black" pitchFamily="34" charset="0"/>
              </a:rPr>
              <a:t> </a:t>
            </a:r>
            <a:endParaRPr lang="pl-PL" sz="1800" smtClean="0">
              <a:latin typeface="Arial Black" pitchFamily="34" charset="0"/>
            </a:endParaRPr>
          </a:p>
          <a:p>
            <a:pPr eaLnBrk="1" hangingPunct="1"/>
            <a:r>
              <a:rPr lang="en-GB" sz="1800" b="1" smtClean="0">
                <a:latin typeface="Arial Black" pitchFamily="34" charset="0"/>
              </a:rPr>
              <a:t>There is a risk of abuse of the doctrine of anticipatory self-defence, and it needs to be applied in good faith and on the basis of sound evidence. But the criterion of imminence must be interpreted so as to take into account current kinds of threat and  it must be applied having regard to the particular circumstances of each case. The criterion of imminence is closely related to the requirement of necessity.  </a:t>
            </a:r>
            <a:endParaRPr lang="pl-PL" sz="1800" smtClean="0">
              <a:latin typeface="Arial Black" pitchFamily="34" charset="0"/>
            </a:endParaRPr>
          </a:p>
          <a:p>
            <a:pPr eaLnBrk="1" hangingPunct="1"/>
            <a:r>
              <a:rPr lang="en-GB" sz="1800" b="1" smtClean="0">
                <a:latin typeface="Arial Black" pitchFamily="34" charset="0"/>
              </a:rPr>
              <a:t>Force may be used only when any further delay would result in an inability by the threatened state effectively to defend against or avert the attack against it. </a:t>
            </a:r>
            <a:endParaRPr lang="pl-PL" sz="1800" smtClean="0">
              <a:latin typeface="Arial Black" pitchFamily="34" charset="0"/>
            </a:endParaRPr>
          </a:p>
          <a:p>
            <a:pPr eaLnBrk="1" hangingPunct="1"/>
            <a:r>
              <a:rPr lang="en-GB" sz="1800" b="1" smtClean="0">
                <a:latin typeface="Arial Black" pitchFamily="34" charset="0"/>
              </a:rPr>
              <a:t>In assessing the imminence of the attack, reference may be made to the gravity of the attack, the capability of the attacker, and the nature of the threat, for example if the attack is likely to come without warning. </a:t>
            </a:r>
            <a:endParaRPr lang="pl-PL" sz="1800" smtClean="0">
              <a:latin typeface="Arial Black" pitchFamily="34" charset="0"/>
            </a:endParaRPr>
          </a:p>
          <a:p>
            <a:pPr eaLnBrk="1" hangingPunct="1"/>
            <a:r>
              <a:rPr lang="en-GB" sz="1800" b="1" smtClean="0">
                <a:latin typeface="Arial Black" pitchFamily="34" charset="0"/>
              </a:rPr>
              <a:t>Force may be used only on a proper factual basis and after a good faith assessment of the facts.</a:t>
            </a:r>
            <a:endParaRPr lang="pl-PL" sz="1800" smtClean="0">
              <a:latin typeface="Arial Black" pitchFamily="34" charset="0"/>
            </a:endParaRPr>
          </a:p>
          <a:p>
            <a:pPr eaLnBrk="1" hangingPunct="1"/>
            <a:endParaRPr lang="pl-PL" sz="1800" smtClean="0">
              <a:latin typeface="Arial Black" pitchFamily="34" charset="0"/>
            </a:endParaRPr>
          </a:p>
        </p:txBody>
      </p:sp>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43E6DCA7-5C2A-4463-AB2D-E2A39C50E620}" type="slidenum">
              <a:rPr lang="pl-PL">
                <a:solidFill>
                  <a:prstClr val="black">
                    <a:tint val="75000"/>
                  </a:prstClr>
                </a:solidFill>
              </a:rPr>
              <a:pPr>
                <a:defRPr/>
              </a:pPr>
              <a:t>11</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166163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ytuł 1"/>
          <p:cNvSpPr>
            <a:spLocks noGrp="1"/>
          </p:cNvSpPr>
          <p:nvPr>
            <p:ph type="title"/>
          </p:nvPr>
        </p:nvSpPr>
        <p:spPr>
          <a:xfrm>
            <a:off x="428625" y="0"/>
            <a:ext cx="8229600" cy="1143000"/>
          </a:xfrm>
        </p:spPr>
        <p:txBody>
          <a:bodyPr rtlCol="0">
            <a:normAutofit fontScale="90000"/>
          </a:bodyPr>
          <a:lstStyle/>
          <a:p>
            <a:pPr eaLnBrk="1" fontAlgn="auto" hangingPunct="1">
              <a:spcAft>
                <a:spcPts val="0"/>
              </a:spcAft>
              <a:defRPr/>
            </a:pPr>
            <a:r>
              <a:rPr lang="pl-PL" sz="4000" b="1" smtClean="0"/>
              <a:t>Zapobieganie i uprzedzanie ataku</a:t>
            </a:r>
            <a:br>
              <a:rPr lang="pl-PL" sz="4000" b="1" smtClean="0"/>
            </a:br>
            <a:r>
              <a:rPr lang="pl-PL" sz="4000" b="1" smtClean="0"/>
              <a:t>(Preventive and preemptive)</a:t>
            </a:r>
          </a:p>
        </p:txBody>
      </p:sp>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2CDD7F1D-320C-4049-852B-0F13DDC72616}" type="slidenum">
              <a:rPr lang="pl-PL">
                <a:solidFill>
                  <a:prstClr val="black">
                    <a:tint val="75000"/>
                  </a:prstClr>
                </a:solidFill>
              </a:rPr>
              <a:pPr>
                <a:defRPr/>
              </a:pPr>
              <a:t>12</a:t>
            </a:fld>
            <a:endParaRPr lang="pl-PL">
              <a:solidFill>
                <a:prstClr val="black">
                  <a:tint val="75000"/>
                </a:prstClr>
              </a:solidFill>
            </a:endParaRPr>
          </a:p>
        </p:txBody>
      </p:sp>
      <p:graphicFrame>
        <p:nvGraphicFramePr>
          <p:cNvPr id="84997" name="Symbol zastępczy zawartości 12"/>
          <p:cNvGraphicFramePr>
            <a:graphicFrameLocks noGrp="1"/>
          </p:cNvGraphicFramePr>
          <p:nvPr>
            <p:ph idx="1"/>
          </p:nvPr>
        </p:nvGraphicFramePr>
        <p:xfrm>
          <a:off x="214313" y="1643063"/>
          <a:ext cx="8429625" cy="4786312"/>
        </p:xfrm>
        <a:graphic>
          <a:graphicData uri="http://schemas.openxmlformats.org/presentationml/2006/ole">
            <mc:AlternateContent xmlns:mc="http://schemas.openxmlformats.org/markup-compatibility/2006">
              <mc:Choice xmlns:v="urn:schemas-microsoft-com:vml" Requires="v">
                <p:oleObj spid="_x0000_s1026" r:id="rId3" imgW="8431499" imgH="4785775" progId="Excel.Chart.8">
                  <p:embed/>
                </p:oleObj>
              </mc:Choice>
              <mc:Fallback>
                <p:oleObj r:id="rId3" imgW="8431499" imgH="478577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643063"/>
                        <a:ext cx="8429625"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Łącznik prosty ze strzałką 14"/>
          <p:cNvCxnSpPr/>
          <p:nvPr/>
        </p:nvCxnSpPr>
        <p:spPr>
          <a:xfrm flipV="1">
            <a:off x="1071563" y="2000250"/>
            <a:ext cx="7215187" cy="40719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4999" name="pole tekstowe 15"/>
          <p:cNvSpPr txBox="1">
            <a:spLocks noChangeArrowheads="1"/>
          </p:cNvSpPr>
          <p:nvPr/>
        </p:nvSpPr>
        <p:spPr bwMode="auto">
          <a:xfrm>
            <a:off x="214313" y="1143000"/>
            <a:ext cx="3214687"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a:solidFill>
                  <a:prstClr val="black"/>
                </a:solidFill>
                <a:latin typeface="Calibri" pitchFamily="34" charset="0"/>
              </a:rPr>
              <a:t>Prawdopodobieństwo ataku z poważnymi szkodami</a:t>
            </a:r>
          </a:p>
        </p:txBody>
      </p:sp>
      <p:cxnSp>
        <p:nvCxnSpPr>
          <p:cNvPr id="18" name="Łącznik prosty 17"/>
          <p:cNvCxnSpPr/>
          <p:nvPr/>
        </p:nvCxnSpPr>
        <p:spPr>
          <a:xfrm rot="5400000" flipH="1" flipV="1">
            <a:off x="5357813" y="6000750"/>
            <a:ext cx="15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19" name="pole tekstowe 18"/>
          <p:cNvSpPr txBox="1"/>
          <p:nvPr/>
        </p:nvSpPr>
        <p:spPr>
          <a:xfrm>
            <a:off x="1928813" y="5500688"/>
            <a:ext cx="3143250" cy="646112"/>
          </a:xfrm>
          <a:prstGeom prst="rect">
            <a:avLst/>
          </a:prstGeom>
          <a:solidFill>
            <a:srgbClr val="FF0000"/>
          </a:solidFill>
        </p:spPr>
        <p:txBody>
          <a:bodyPr>
            <a:spAutoFit/>
          </a:bodyPr>
          <a:lstStyle/>
          <a:p>
            <a:pPr>
              <a:defRPr/>
            </a:pPr>
            <a:r>
              <a:rPr lang="pl-PL" dirty="0">
                <a:solidFill>
                  <a:prstClr val="black"/>
                </a:solidFill>
                <a:cs typeface="Arial" pitchFamily="34" charset="0"/>
              </a:rPr>
              <a:t>               Prewencja</a:t>
            </a:r>
          </a:p>
          <a:p>
            <a:pPr>
              <a:defRPr/>
            </a:pPr>
            <a:r>
              <a:rPr lang="pl-PL" b="1" dirty="0">
                <a:solidFill>
                  <a:prstClr val="black"/>
                </a:solidFill>
                <a:cs typeface="Arial" pitchFamily="34" charset="0"/>
              </a:rPr>
              <a:t>                </a:t>
            </a:r>
            <a:r>
              <a:rPr lang="pl-PL" sz="1050" b="1" dirty="0">
                <a:solidFill>
                  <a:prstClr val="black"/>
                </a:solidFill>
                <a:cs typeface="Arial" pitchFamily="34" charset="0"/>
              </a:rPr>
              <a:t>(tylko RB ONZ)</a:t>
            </a:r>
          </a:p>
        </p:txBody>
      </p:sp>
      <p:sp>
        <p:nvSpPr>
          <p:cNvPr id="85002" name="pole tekstowe 19"/>
          <p:cNvSpPr txBox="1">
            <a:spLocks noChangeArrowheads="1"/>
          </p:cNvSpPr>
          <p:nvPr/>
        </p:nvSpPr>
        <p:spPr bwMode="auto">
          <a:xfrm>
            <a:off x="5715000" y="5500688"/>
            <a:ext cx="2214563" cy="55403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a:solidFill>
                  <a:prstClr val="black"/>
                </a:solidFill>
                <a:latin typeface="Calibri" pitchFamily="34" charset="0"/>
              </a:rPr>
              <a:t>Uprzedzanie ataku</a:t>
            </a:r>
          </a:p>
          <a:p>
            <a:pPr eaLnBrk="1" fontAlgn="base" hangingPunct="1">
              <a:spcBef>
                <a:spcPct val="0"/>
              </a:spcBef>
              <a:spcAft>
                <a:spcPct val="0"/>
              </a:spcAft>
            </a:pPr>
            <a:r>
              <a:rPr lang="pl-PL" sz="1200">
                <a:solidFill>
                  <a:prstClr val="black"/>
                </a:solidFill>
                <a:latin typeface="Calibri" pitchFamily="34" charset="0"/>
              </a:rPr>
              <a:t>            </a:t>
            </a:r>
            <a:r>
              <a:rPr lang="pl-PL" sz="1200" b="1">
                <a:solidFill>
                  <a:prstClr val="black"/>
                </a:solidFill>
                <a:latin typeface="Calibri" pitchFamily="34" charset="0"/>
              </a:rPr>
              <a:t>(uprawnione)</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454314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ytuł 1"/>
          <p:cNvSpPr>
            <a:spLocks noGrp="1"/>
          </p:cNvSpPr>
          <p:nvPr>
            <p:ph type="title"/>
          </p:nvPr>
        </p:nvSpPr>
        <p:spPr>
          <a:xfrm>
            <a:off x="428625" y="0"/>
            <a:ext cx="8229600" cy="1143000"/>
          </a:xfrm>
        </p:spPr>
        <p:txBody>
          <a:bodyPr/>
          <a:lstStyle/>
          <a:p>
            <a:pPr eaLnBrk="1" hangingPunct="1"/>
            <a:r>
              <a:rPr lang="pl-PL" b="1" smtClean="0"/>
              <a:t>„Poszerzone” uprzedzanie</a:t>
            </a:r>
          </a:p>
        </p:txBody>
      </p:sp>
      <p:graphicFrame>
        <p:nvGraphicFramePr>
          <p:cNvPr id="86019" name="Symbol zastępczy zawartości 6"/>
          <p:cNvGraphicFramePr>
            <a:graphicFrameLocks noGrp="1"/>
          </p:cNvGraphicFramePr>
          <p:nvPr>
            <p:ph idx="1"/>
          </p:nvPr>
        </p:nvGraphicFramePr>
        <p:xfrm>
          <a:off x="214313" y="857250"/>
          <a:ext cx="8429625" cy="4929188"/>
        </p:xfrm>
        <a:graphic>
          <a:graphicData uri="http://schemas.openxmlformats.org/presentationml/2006/ole">
            <mc:AlternateContent xmlns:mc="http://schemas.openxmlformats.org/markup-compatibility/2006">
              <mc:Choice xmlns:v="urn:schemas-microsoft-com:vml" Requires="v">
                <p:oleObj spid="_x0000_s2050" r:id="rId3" imgW="8431499" imgH="4925995" progId="Excel.Chart.8">
                  <p:embed/>
                </p:oleObj>
              </mc:Choice>
              <mc:Fallback>
                <p:oleObj r:id="rId3" imgW="8431499" imgH="492599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857250"/>
                        <a:ext cx="8429625"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2BEAA0FE-0DD3-4E39-BCE2-81BD2AF8CBB8}" type="slidenum">
              <a:rPr lang="pl-PL">
                <a:solidFill>
                  <a:prstClr val="black">
                    <a:tint val="75000"/>
                  </a:prstClr>
                </a:solidFill>
              </a:rPr>
              <a:pPr>
                <a:defRPr/>
              </a:pPr>
              <a:t>13</a:t>
            </a:fld>
            <a:endParaRPr lang="pl-PL">
              <a:solidFill>
                <a:prstClr val="black">
                  <a:tint val="75000"/>
                </a:prstClr>
              </a:solidFill>
            </a:endParaRPr>
          </a:p>
        </p:txBody>
      </p:sp>
      <p:sp>
        <p:nvSpPr>
          <p:cNvPr id="8" name="Objaśnienie liniowe 2 7"/>
          <p:cNvSpPr/>
          <p:nvPr/>
        </p:nvSpPr>
        <p:spPr>
          <a:xfrm>
            <a:off x="5357813" y="1571625"/>
            <a:ext cx="3214687" cy="857250"/>
          </a:xfrm>
          <a:prstGeom prst="borderCallout2">
            <a:avLst>
              <a:gd name="adj1" fmla="val 18750"/>
              <a:gd name="adj2" fmla="val -819"/>
              <a:gd name="adj3" fmla="val 17714"/>
              <a:gd name="adj4" fmla="val -98"/>
              <a:gd name="adj5" fmla="val 17225"/>
              <a:gd name="adj6" fmla="val -8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prstClr val="white"/>
                </a:solidFill>
              </a:rPr>
              <a:t>Tradycyjne uprzedzanie wobec konwencjonalnej agresji ze strony państw</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390261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ytuł 1"/>
          <p:cNvSpPr>
            <a:spLocks noGrp="1"/>
          </p:cNvSpPr>
          <p:nvPr>
            <p:ph type="title"/>
          </p:nvPr>
        </p:nvSpPr>
        <p:spPr>
          <a:xfrm>
            <a:off x="428625" y="142875"/>
            <a:ext cx="8229600" cy="1143000"/>
          </a:xfrm>
        </p:spPr>
        <p:txBody>
          <a:bodyPr rtlCol="0">
            <a:normAutofit fontScale="90000"/>
          </a:bodyPr>
          <a:lstStyle/>
          <a:p>
            <a:pPr eaLnBrk="1" fontAlgn="auto" hangingPunct="1">
              <a:spcAft>
                <a:spcPts val="0"/>
              </a:spcAft>
              <a:defRPr/>
            </a:pPr>
            <a:r>
              <a:rPr lang="pl-PL" smtClean="0"/>
              <a:t>Samoobrona przed atakiem niepaństwowym</a:t>
            </a:r>
          </a:p>
        </p:txBody>
      </p:sp>
      <p:sp>
        <p:nvSpPr>
          <p:cNvPr id="93187" name="Symbol zastępczy zawartości 2"/>
          <p:cNvSpPr>
            <a:spLocks noGrp="1"/>
          </p:cNvSpPr>
          <p:nvPr>
            <p:ph idx="1"/>
          </p:nvPr>
        </p:nvSpPr>
        <p:spPr>
          <a:xfrm>
            <a:off x="428625" y="1357313"/>
            <a:ext cx="8229600" cy="4525962"/>
          </a:xfrm>
        </p:spPr>
        <p:txBody>
          <a:bodyPr rtlCol="0">
            <a:normAutofit fontScale="85000" lnSpcReduction="10000"/>
          </a:bodyPr>
          <a:lstStyle/>
          <a:p>
            <a:pPr eaLnBrk="1" fontAlgn="auto" hangingPunct="1">
              <a:spcAft>
                <a:spcPts val="0"/>
              </a:spcAft>
              <a:defRPr/>
            </a:pPr>
            <a:r>
              <a:rPr lang="en-GB" sz="2400" b="1" i="1" dirty="0" smtClean="0">
                <a:latin typeface="Arial Black" pitchFamily="34" charset="0"/>
              </a:rPr>
              <a:t>Article 51 is not confined to self-defence in response to attacks by states. The right of self-defence applies also to attacks by</a:t>
            </a:r>
            <a:r>
              <a:rPr lang="en-GB" sz="2400" b="1" dirty="0" smtClean="0">
                <a:latin typeface="Arial Black" pitchFamily="34" charset="0"/>
              </a:rPr>
              <a:t> </a:t>
            </a:r>
            <a:r>
              <a:rPr lang="en-GB" sz="2400" b="1" i="1" dirty="0" smtClean="0">
                <a:latin typeface="Arial Black" pitchFamily="34" charset="0"/>
              </a:rPr>
              <a:t>non-state actors.</a:t>
            </a:r>
            <a:endParaRPr lang="pl-PL" sz="2400" dirty="0" smtClean="0">
              <a:latin typeface="Arial Black" pitchFamily="34" charset="0"/>
            </a:endParaRPr>
          </a:p>
          <a:p>
            <a:pPr eaLnBrk="1" fontAlgn="auto" hangingPunct="1">
              <a:spcAft>
                <a:spcPts val="0"/>
              </a:spcAft>
              <a:defRPr/>
            </a:pPr>
            <a:r>
              <a:rPr lang="en-GB" sz="2400" b="1" dirty="0" smtClean="0">
                <a:latin typeface="Arial Black" pitchFamily="34" charset="0"/>
              </a:rPr>
              <a:t>In such a case the attack must be large scale.</a:t>
            </a:r>
            <a:endParaRPr lang="pl-PL" sz="2400" dirty="0" smtClean="0">
              <a:latin typeface="Arial Black" pitchFamily="34" charset="0"/>
            </a:endParaRPr>
          </a:p>
          <a:p>
            <a:pPr eaLnBrk="1" fontAlgn="auto" hangingPunct="1">
              <a:spcAft>
                <a:spcPts val="0"/>
              </a:spcAft>
              <a:defRPr/>
            </a:pPr>
            <a:r>
              <a:rPr lang="en-GB" sz="2400" b="1" dirty="0" smtClean="0">
                <a:latin typeface="Arial Black" pitchFamily="34" charset="0"/>
              </a:rPr>
              <a:t>If the right of self-defence in such a case is to be exercised in the territory of another state, it must be evident that that state is unable or unwilling to deal with the non-state actors itself, and that it is necessary to use force from outside to deal with the threat in circumstances where the consent of the territorial state cannot be obtained.</a:t>
            </a:r>
            <a:endParaRPr lang="pl-PL" sz="2400" dirty="0" smtClean="0">
              <a:latin typeface="Arial Black" pitchFamily="34" charset="0"/>
            </a:endParaRPr>
          </a:p>
          <a:p>
            <a:pPr eaLnBrk="1" fontAlgn="auto" hangingPunct="1">
              <a:spcAft>
                <a:spcPts val="0"/>
              </a:spcAft>
              <a:defRPr/>
            </a:pPr>
            <a:r>
              <a:rPr lang="en-GB" sz="2400" b="1" dirty="0" smtClean="0">
                <a:latin typeface="Arial Black" pitchFamily="34" charset="0"/>
              </a:rPr>
              <a:t>Force in self-defence directed against the government of the state in which the attacker is found may be justified only in so far as it is necessary to avert or end the attack, but not otherwise.</a:t>
            </a:r>
            <a:r>
              <a:rPr lang="en-GB" sz="2400" dirty="0" smtClean="0">
                <a:latin typeface="Arial Black" pitchFamily="34" charset="0"/>
              </a:rPr>
              <a:t>  </a:t>
            </a:r>
            <a:endParaRPr lang="pl-PL" sz="2400" dirty="0" smtClean="0">
              <a:latin typeface="Arial Black" pitchFamily="34" charset="0"/>
            </a:endParaRPr>
          </a:p>
          <a:p>
            <a:pPr eaLnBrk="1" fontAlgn="auto" hangingPunct="1">
              <a:spcAft>
                <a:spcPts val="0"/>
              </a:spcAft>
              <a:defRPr/>
            </a:pPr>
            <a:endParaRPr lang="pl-PL" sz="2400" dirty="0" smtClean="0">
              <a:latin typeface="Arial Black" pitchFamily="34" charset="0"/>
            </a:endParaRPr>
          </a:p>
        </p:txBody>
      </p:sp>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C832C51B-813B-4A27-8A0C-DDC8BB614722}" type="slidenum">
              <a:rPr lang="pl-PL">
                <a:solidFill>
                  <a:prstClr val="black">
                    <a:tint val="75000"/>
                  </a:prstClr>
                </a:solidFill>
              </a:rPr>
              <a:pPr>
                <a:defRPr/>
              </a:pPr>
              <a:t>14</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820577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EB06AB6A-5AAD-4272-8B4E-43166B5B0F56}" type="slidenum">
              <a:rPr lang="pl-PL">
                <a:solidFill>
                  <a:prstClr val="black">
                    <a:tint val="75000"/>
                  </a:prstClr>
                </a:solidFill>
              </a:rPr>
              <a:pPr>
                <a:defRPr/>
              </a:pPr>
              <a:t>15</a:t>
            </a:fld>
            <a:endParaRPr lang="pl-PL">
              <a:solidFill>
                <a:prstClr val="black">
                  <a:tint val="75000"/>
                </a:prstClr>
              </a:solidFill>
            </a:endParaRPr>
          </a:p>
        </p:txBody>
      </p:sp>
      <p:sp>
        <p:nvSpPr>
          <p:cNvPr id="7" name="Prostokąt 6"/>
          <p:cNvSpPr/>
          <p:nvPr/>
        </p:nvSpPr>
        <p:spPr>
          <a:xfrm>
            <a:off x="1709116" y="2928934"/>
            <a:ext cx="5488234" cy="1754326"/>
          </a:xfrm>
          <a:prstGeom prst="rect">
            <a:avLst/>
          </a:prstGeom>
          <a:noFill/>
        </p:spPr>
        <p:txBody>
          <a:bodyPr wrap="none">
            <a:spAutoFit/>
          </a:bodyPr>
          <a:lstStyle/>
          <a:p>
            <a:pPr algn="ctr">
              <a:defRPr/>
            </a:pPr>
            <a:r>
              <a:rPr lang="pl-PL" sz="5400" b="1" dirty="0">
                <a:ln w="18000">
                  <a:solidFill>
                    <a:srgbClr val="C0504D">
                      <a:satMod val="140000"/>
                    </a:srgbClr>
                  </a:solidFill>
                  <a:prstDash val="solid"/>
                  <a:miter lim="800000"/>
                </a:ln>
                <a:noFill/>
                <a:effectLst>
                  <a:outerShdw blurRad="25500" dist="23000" dir="7020000" algn="tl">
                    <a:srgbClr val="000000">
                      <a:alpha val="50000"/>
                    </a:srgbClr>
                  </a:outerShdw>
                </a:effectLst>
                <a:cs typeface="Arial" pitchFamily="34" charset="0"/>
              </a:rPr>
              <a:t>ZASADY </a:t>
            </a:r>
          </a:p>
          <a:p>
            <a:pPr algn="ctr">
              <a:defRPr/>
            </a:pPr>
            <a:r>
              <a:rPr lang="pl-PL" sz="5400" b="1" dirty="0">
                <a:ln w="18000">
                  <a:solidFill>
                    <a:srgbClr val="C0504D">
                      <a:satMod val="140000"/>
                    </a:srgbClr>
                  </a:solidFill>
                  <a:prstDash val="solid"/>
                  <a:miter lim="800000"/>
                </a:ln>
                <a:noFill/>
                <a:effectLst>
                  <a:outerShdw blurRad="25500" dist="23000" dir="7020000" algn="tl">
                    <a:srgbClr val="000000">
                      <a:alpha val="50000"/>
                    </a:srgbClr>
                  </a:outerShdw>
                </a:effectLst>
                <a:cs typeface="Arial" pitchFamily="34" charset="0"/>
              </a:rPr>
              <a:t>SZTUKI WOJENNEJ</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150153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ytuł 1"/>
          <p:cNvSpPr>
            <a:spLocks noGrp="1"/>
          </p:cNvSpPr>
          <p:nvPr>
            <p:ph type="title"/>
          </p:nvPr>
        </p:nvSpPr>
        <p:spPr>
          <a:xfrm>
            <a:off x="1071563" y="142875"/>
            <a:ext cx="7793037" cy="1143000"/>
          </a:xfrm>
        </p:spPr>
        <p:txBody>
          <a:bodyPr/>
          <a:lstStyle/>
          <a:p>
            <a:pPr eaLnBrk="1" hangingPunct="1"/>
            <a:r>
              <a:rPr lang="pl-PL" b="1" smtClean="0"/>
              <a:t>Typy działań strategicznych</a:t>
            </a:r>
          </a:p>
        </p:txBody>
      </p:sp>
      <p:sp>
        <p:nvSpPr>
          <p:cNvPr id="96259" name="Symbol zastępczy zawartości 2"/>
          <p:cNvSpPr>
            <a:spLocks noGrp="1"/>
          </p:cNvSpPr>
          <p:nvPr>
            <p:ph idx="1"/>
          </p:nvPr>
        </p:nvSpPr>
        <p:spPr>
          <a:xfrm>
            <a:off x="468313" y="1773238"/>
            <a:ext cx="8415337" cy="4114800"/>
          </a:xfrm>
        </p:spPr>
        <p:txBody>
          <a:bodyPr rtlCol="0">
            <a:normAutofit fontScale="77500" lnSpcReduction="20000"/>
          </a:bodyPr>
          <a:lstStyle/>
          <a:p>
            <a:pPr eaLnBrk="1" fontAlgn="auto" hangingPunct="1">
              <a:spcAft>
                <a:spcPts val="0"/>
              </a:spcAft>
              <a:defRPr/>
            </a:pPr>
            <a:r>
              <a:rPr lang="pl-PL" sz="4000" b="1" dirty="0" smtClean="0">
                <a:latin typeface="Arial Black" pitchFamily="34" charset="0"/>
              </a:rPr>
              <a:t>P = </a:t>
            </a:r>
            <a:r>
              <a:rPr lang="pl-PL" sz="4000" b="1" dirty="0" err="1" smtClean="0">
                <a:latin typeface="Arial Black" pitchFamily="34" charset="0"/>
              </a:rPr>
              <a:t>ZxW</a:t>
            </a:r>
            <a:r>
              <a:rPr lang="pl-PL" sz="4000" b="1" dirty="0" smtClean="0">
                <a:latin typeface="Arial Black" pitchFamily="34" charset="0"/>
              </a:rPr>
              <a:t>  </a:t>
            </a:r>
          </a:p>
          <a:p>
            <a:pPr lvl="1" eaLnBrk="1" fontAlgn="auto" hangingPunct="1">
              <a:spcAft>
                <a:spcPts val="0"/>
              </a:spcAft>
              <a:buFont typeface="Arial" charset="0"/>
              <a:buNone/>
              <a:defRPr/>
            </a:pPr>
            <a:r>
              <a:rPr lang="pl-PL" sz="3200" b="1" dirty="0" smtClean="0">
                <a:latin typeface="Arial Black" pitchFamily="34" charset="0"/>
              </a:rPr>
              <a:t>P – siła przeciwnika; Z – zdolności (potencjał fizyczny) przeciwnika; W – wola działania</a:t>
            </a:r>
          </a:p>
          <a:p>
            <a:pPr eaLnBrk="1" fontAlgn="auto" hangingPunct="1">
              <a:spcAft>
                <a:spcPts val="0"/>
              </a:spcAft>
              <a:defRPr/>
            </a:pPr>
            <a:r>
              <a:rPr lang="pl-PL" sz="3600" b="1" dirty="0" smtClean="0">
                <a:latin typeface="Arial Black" pitchFamily="34" charset="0"/>
              </a:rPr>
              <a:t>Dwie strategie pokonania przeciwnika:</a:t>
            </a:r>
          </a:p>
          <a:p>
            <a:pPr lvl="1" eaLnBrk="1" fontAlgn="auto" hangingPunct="1">
              <a:spcAft>
                <a:spcPts val="0"/>
              </a:spcAft>
              <a:buFont typeface="Wingdings" pitchFamily="2" charset="2"/>
              <a:buNone/>
              <a:defRPr/>
            </a:pPr>
            <a:r>
              <a:rPr lang="pl-PL" sz="3200" b="1" dirty="0" smtClean="0">
                <a:latin typeface="Arial Black" pitchFamily="34" charset="0"/>
              </a:rPr>
              <a:t>	a) redukcja potencjału – podejście fizyczne (niszczenie, paraliżowanie sprawności działania): </a:t>
            </a:r>
            <a:r>
              <a:rPr lang="pl-PL" sz="3200" b="1" dirty="0" smtClean="0">
                <a:solidFill>
                  <a:srgbClr val="FF0000"/>
                </a:solidFill>
                <a:latin typeface="Arial Black" pitchFamily="34" charset="0"/>
              </a:rPr>
              <a:t>Clausewitz</a:t>
            </a:r>
          </a:p>
          <a:p>
            <a:pPr lvl="1" eaLnBrk="1" fontAlgn="auto" hangingPunct="1">
              <a:spcAft>
                <a:spcPts val="0"/>
              </a:spcAft>
              <a:buFont typeface="Wingdings" pitchFamily="2" charset="2"/>
              <a:buNone/>
              <a:defRPr/>
            </a:pPr>
            <a:r>
              <a:rPr lang="pl-PL" sz="3200" b="1" dirty="0" smtClean="0">
                <a:latin typeface="Arial Black" pitchFamily="34" charset="0"/>
              </a:rPr>
              <a:t>	b) redukcja woli – podejście psychologiczne (</a:t>
            </a:r>
            <a:r>
              <a:rPr lang="pl-PL" sz="3200" b="1" dirty="0" err="1" smtClean="0">
                <a:latin typeface="Arial Black" pitchFamily="34" charset="0"/>
              </a:rPr>
              <a:t>Douhet</a:t>
            </a:r>
            <a:r>
              <a:rPr lang="pl-PL" sz="3200" b="1" dirty="0" smtClean="0">
                <a:latin typeface="Arial Black" pitchFamily="34" charset="0"/>
              </a:rPr>
              <a:t>, operacje informacyjne): </a:t>
            </a:r>
            <a:r>
              <a:rPr lang="pl-PL" sz="3200" b="1" dirty="0" smtClean="0">
                <a:solidFill>
                  <a:srgbClr val="FF0000"/>
                </a:solidFill>
                <a:latin typeface="Arial Black" pitchFamily="34" charset="0"/>
              </a:rPr>
              <a:t>Sun </a:t>
            </a:r>
            <a:r>
              <a:rPr lang="pl-PL" sz="3200" b="1" dirty="0" err="1" smtClean="0">
                <a:solidFill>
                  <a:srgbClr val="FF0000"/>
                </a:solidFill>
                <a:latin typeface="Arial Black" pitchFamily="34" charset="0"/>
              </a:rPr>
              <a:t>Tzu</a:t>
            </a:r>
            <a:endParaRPr lang="pl-PL" sz="3200" b="1" dirty="0" smtClean="0">
              <a:solidFill>
                <a:srgbClr val="FF0000"/>
              </a:solidFill>
              <a:latin typeface="Arial Black" pitchFamily="34" charset="0"/>
            </a:endParaRPr>
          </a:p>
        </p:txBody>
      </p:sp>
      <p:sp>
        <p:nvSpPr>
          <p:cNvPr id="58372"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58374" name="Symbol zastępczy numeru slajdu 5"/>
          <p:cNvSpPr>
            <a:spLocks noGrp="1"/>
          </p:cNvSpPr>
          <p:nvPr>
            <p:ph type="sldNum" sz="quarter" idx="12"/>
          </p:nvPr>
        </p:nvSpPr>
        <p:spPr/>
        <p:txBody>
          <a:bodyPr/>
          <a:lstStyle/>
          <a:p>
            <a:pPr>
              <a:defRPr/>
            </a:pPr>
            <a:fld id="{D291D62D-4357-495B-B1C9-ECC643552044}" type="slidenum">
              <a:rPr lang="pl-PL">
                <a:solidFill>
                  <a:prstClr val="black">
                    <a:tint val="75000"/>
                  </a:prstClr>
                </a:solidFill>
              </a:rPr>
              <a:pPr>
                <a:defRPr/>
              </a:pPr>
              <a:t>16</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025974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ytuł 1"/>
          <p:cNvSpPr>
            <a:spLocks noGrp="1"/>
          </p:cNvSpPr>
          <p:nvPr>
            <p:ph type="title"/>
          </p:nvPr>
        </p:nvSpPr>
        <p:spPr>
          <a:xfrm>
            <a:off x="0" y="0"/>
            <a:ext cx="8786813" cy="1143000"/>
          </a:xfrm>
        </p:spPr>
        <p:txBody>
          <a:bodyPr/>
          <a:lstStyle/>
          <a:p>
            <a:pPr eaLnBrk="1" hangingPunct="1"/>
            <a:r>
              <a:rPr lang="pl-PL" sz="2800" b="1" smtClean="0"/>
              <a:t>Metody osiągania celów przy pomocy sił zbrojnych:</a:t>
            </a:r>
          </a:p>
        </p:txBody>
      </p:sp>
      <p:sp>
        <p:nvSpPr>
          <p:cNvPr id="90115" name="Symbol zastępczy zawartości 2"/>
          <p:cNvSpPr>
            <a:spLocks noGrp="1"/>
          </p:cNvSpPr>
          <p:nvPr>
            <p:ph idx="1"/>
          </p:nvPr>
        </p:nvSpPr>
        <p:spPr>
          <a:xfrm>
            <a:off x="285750" y="1143000"/>
            <a:ext cx="8669338" cy="4114800"/>
          </a:xfrm>
        </p:spPr>
        <p:txBody>
          <a:bodyPr/>
          <a:lstStyle/>
          <a:p>
            <a:pPr eaLnBrk="1" hangingPunct="1"/>
            <a:r>
              <a:rPr lang="pl-PL" sz="2400" b="1" smtClean="0">
                <a:latin typeface="Arial Black" pitchFamily="34" charset="0"/>
              </a:rPr>
              <a:t>Pokonanie (fizyczne rozbicie, pobicie) przeciwnika</a:t>
            </a:r>
          </a:p>
          <a:p>
            <a:pPr lvl="1" eaLnBrk="1" hangingPunct="1"/>
            <a:r>
              <a:rPr lang="pl-PL" sz="1800" b="1" smtClean="0">
                <a:latin typeface="Arial Black" pitchFamily="34" charset="0"/>
              </a:rPr>
              <a:t>Obrona (odparcie ataku)</a:t>
            </a:r>
          </a:p>
          <a:p>
            <a:pPr lvl="1" eaLnBrk="1" hangingPunct="1"/>
            <a:r>
              <a:rPr lang="pl-PL" sz="1800" b="1" smtClean="0">
                <a:latin typeface="Arial Black" pitchFamily="34" charset="0"/>
              </a:rPr>
              <a:t>Ofensywa</a:t>
            </a:r>
          </a:p>
          <a:p>
            <a:pPr lvl="2" eaLnBrk="1" hangingPunct="1"/>
            <a:r>
              <a:rPr lang="pl-PL" sz="1600" b="1" smtClean="0">
                <a:latin typeface="Arial Black" pitchFamily="34" charset="0"/>
              </a:rPr>
              <a:t>Kontrofensywa (przejście do ataku po początkowej fazie obronnej)</a:t>
            </a:r>
          </a:p>
          <a:p>
            <a:pPr lvl="2" eaLnBrk="1" hangingPunct="1"/>
            <a:r>
              <a:rPr lang="pl-PL" sz="1600" b="1" smtClean="0">
                <a:latin typeface="Arial Black" pitchFamily="34" charset="0"/>
              </a:rPr>
              <a:t>Atak uprzedzający (reakcja na groźbę natychmiastowego ataku)</a:t>
            </a:r>
          </a:p>
          <a:p>
            <a:pPr lvl="2" eaLnBrk="1" hangingPunct="1"/>
            <a:r>
              <a:rPr lang="pl-PL" sz="1600" b="1" smtClean="0">
                <a:latin typeface="Arial Black" pitchFamily="34" charset="0"/>
              </a:rPr>
              <a:t>Atak prewencyjny (reakcja na nieuchronny atak w przyszłości)</a:t>
            </a:r>
          </a:p>
          <a:p>
            <a:pPr eaLnBrk="1" hangingPunct="1"/>
            <a:r>
              <a:rPr lang="pl-PL" sz="2400" b="1" smtClean="0">
                <a:latin typeface="Arial Black" pitchFamily="34" charset="0"/>
              </a:rPr>
              <a:t>Wymuszanie (wykorzystanie siły bez jej użycia)</a:t>
            </a:r>
          </a:p>
          <a:p>
            <a:pPr lvl="1" eaLnBrk="1" hangingPunct="1"/>
            <a:r>
              <a:rPr lang="pl-PL" sz="1800" b="1" smtClean="0">
                <a:latin typeface="Arial Black" pitchFamily="34" charset="0"/>
              </a:rPr>
              <a:t>Odstraszanie (ewentualne zyski nie są warte kosztów, które są nie do zaakceptowania; oparte na groźbie kary za akcję lub na upewnieniu przeciwnika, że nie uzyska swych celów poprzez użycie siły)</a:t>
            </a:r>
          </a:p>
          <a:p>
            <a:pPr lvl="1" eaLnBrk="1" hangingPunct="1"/>
            <a:r>
              <a:rPr lang="pl-PL" sz="1800" b="1" smtClean="0">
                <a:latin typeface="Arial Black" pitchFamily="34" charset="0"/>
              </a:rPr>
              <a:t>Powstrzymywanie i przymuszanie do zmiany działania </a:t>
            </a:r>
          </a:p>
          <a:p>
            <a:pPr eaLnBrk="1" hangingPunct="1"/>
            <a:r>
              <a:rPr lang="pl-PL" sz="2400" b="1" smtClean="0">
                <a:latin typeface="Arial Black" pitchFamily="34" charset="0"/>
              </a:rPr>
              <a:t>Inne</a:t>
            </a:r>
          </a:p>
          <a:p>
            <a:pPr lvl="1" eaLnBrk="1" hangingPunct="1"/>
            <a:r>
              <a:rPr lang="pl-PL" sz="1800" b="1" smtClean="0">
                <a:latin typeface="Arial Black" pitchFamily="34" charset="0"/>
              </a:rPr>
              <a:t>Upewnianie (zabezpieczanie sojuszników)</a:t>
            </a:r>
          </a:p>
          <a:p>
            <a:pPr lvl="1" eaLnBrk="1" hangingPunct="1"/>
            <a:r>
              <a:rPr lang="pl-PL" sz="1800" b="1" smtClean="0">
                <a:latin typeface="Arial Black" pitchFamily="34" charset="0"/>
              </a:rPr>
              <a:t>Perswazja (przekonywanie o niecelowości)</a:t>
            </a:r>
          </a:p>
        </p:txBody>
      </p:sp>
      <p:sp>
        <p:nvSpPr>
          <p:cNvPr id="64516"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4518" name="Symbol zastępczy numeru slajdu 5"/>
          <p:cNvSpPr>
            <a:spLocks noGrp="1"/>
          </p:cNvSpPr>
          <p:nvPr>
            <p:ph type="sldNum" sz="quarter" idx="12"/>
          </p:nvPr>
        </p:nvSpPr>
        <p:spPr/>
        <p:txBody>
          <a:bodyPr/>
          <a:lstStyle/>
          <a:p>
            <a:pPr>
              <a:defRPr/>
            </a:pPr>
            <a:fld id="{5C9831E4-66D3-4418-BE83-DB72FFC73366}" type="slidenum">
              <a:rPr lang="pl-PL">
                <a:solidFill>
                  <a:prstClr val="black">
                    <a:tint val="75000"/>
                  </a:prstClr>
                </a:solidFill>
              </a:rPr>
              <a:pPr>
                <a:defRPr/>
              </a:pPr>
              <a:t>17</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356477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26627" name="Symbol zastępczy numeru slajdu 5"/>
          <p:cNvSpPr>
            <a:spLocks noGrp="1"/>
          </p:cNvSpPr>
          <p:nvPr>
            <p:ph type="sldNum" sz="quarter" idx="12"/>
          </p:nvPr>
        </p:nvSpPr>
        <p:spPr/>
        <p:txBody>
          <a:bodyPr/>
          <a:lstStyle/>
          <a:p>
            <a:pPr>
              <a:defRPr/>
            </a:pPr>
            <a:fld id="{3BE9916A-DEA6-4252-96BA-9CA159270E41}" type="slidenum">
              <a:rPr lang="pl-PL">
                <a:solidFill>
                  <a:prstClr val="black">
                    <a:tint val="75000"/>
                  </a:prstClr>
                </a:solidFill>
              </a:rPr>
              <a:pPr>
                <a:defRPr/>
              </a:pPr>
              <a:t>18</a:t>
            </a:fld>
            <a:endParaRPr lang="pl-PL">
              <a:solidFill>
                <a:prstClr val="black">
                  <a:tint val="75000"/>
                </a:prstClr>
              </a:solidFill>
            </a:endParaRPr>
          </a:p>
        </p:txBody>
      </p:sp>
      <p:sp>
        <p:nvSpPr>
          <p:cNvPr id="10138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pl-PL" sz="4000" b="1" smtClean="0"/>
              <a:t>Zasady działania, w tym zasady strategii walki</a:t>
            </a:r>
          </a:p>
        </p:txBody>
      </p:sp>
      <p:sp>
        <p:nvSpPr>
          <p:cNvPr id="91141" name="Rectangle 3"/>
          <p:cNvSpPr>
            <a:spLocks noGrp="1" noChangeArrowheads="1"/>
          </p:cNvSpPr>
          <p:nvPr>
            <p:ph type="body" idx="1"/>
          </p:nvPr>
        </p:nvSpPr>
        <p:spPr>
          <a:xfrm>
            <a:off x="250825" y="1500188"/>
            <a:ext cx="8736013" cy="4114800"/>
          </a:xfrm>
        </p:spPr>
        <p:txBody>
          <a:bodyPr/>
          <a:lstStyle/>
          <a:p>
            <a:pPr eaLnBrk="1" hangingPunct="1">
              <a:lnSpc>
                <a:spcPct val="80000"/>
              </a:lnSpc>
            </a:pPr>
            <a:r>
              <a:rPr lang="pl-PL" sz="2800" b="1" smtClean="0">
                <a:latin typeface="Arial Black" pitchFamily="34" charset="0"/>
              </a:rPr>
              <a:t>Prakseologiczne wskazówki (reguły) sprawnego (ekonomicznego – wydajnego, oszczędnego - i skutecznego) działania</a:t>
            </a:r>
          </a:p>
          <a:p>
            <a:pPr eaLnBrk="1" hangingPunct="1">
              <a:lnSpc>
                <a:spcPct val="80000"/>
              </a:lnSpc>
            </a:pPr>
            <a:r>
              <a:rPr lang="pl-PL" sz="2800" b="1" smtClean="0">
                <a:latin typeface="Arial Black" pitchFamily="34" charset="0"/>
              </a:rPr>
              <a:t>Zasady strategii – historycznie ukształtowane reguły sprawnego przygotowania i prowadzenia walki (kooperacji negatywnej), zwiększające prawdopodobieństwo uzyskania w niej sukcesu (zwycięstwa) przy jak najmniejszych kosztach (stratach własnych - </a:t>
            </a:r>
            <a:r>
              <a:rPr lang="pl-PL" sz="2800" b="1" i="1" smtClean="0">
                <a:solidFill>
                  <a:schemeClr val="folHlink"/>
                </a:solidFill>
                <a:latin typeface="Arial Black" pitchFamily="34" charset="0"/>
              </a:rPr>
              <a:t>Fuller: „stały czynnik taktyczny”)</a:t>
            </a:r>
          </a:p>
          <a:p>
            <a:pPr eaLnBrk="1" hangingPunct="1">
              <a:lnSpc>
                <a:spcPct val="80000"/>
              </a:lnSpc>
            </a:pPr>
            <a:r>
              <a:rPr lang="pl-PL" sz="2800" b="1" smtClean="0">
                <a:latin typeface="Arial Black" pitchFamily="34" charset="0"/>
              </a:rPr>
              <a:t>Są one podstawą racjonalnego postępowania dowódców</a:t>
            </a:r>
          </a:p>
          <a:p>
            <a:pPr eaLnBrk="1" hangingPunct="1">
              <a:lnSpc>
                <a:spcPct val="80000"/>
              </a:lnSpc>
            </a:pPr>
            <a:endParaRPr lang="pl-PL" sz="2800" b="1" smtClean="0">
              <a:latin typeface="Arial Black" pitchFamily="34" charset="0"/>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367722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27651" name="Symbol zastępczy numeru slajdu 5"/>
          <p:cNvSpPr>
            <a:spLocks noGrp="1"/>
          </p:cNvSpPr>
          <p:nvPr>
            <p:ph type="sldNum" sz="quarter" idx="12"/>
          </p:nvPr>
        </p:nvSpPr>
        <p:spPr/>
        <p:txBody>
          <a:bodyPr/>
          <a:lstStyle/>
          <a:p>
            <a:pPr>
              <a:defRPr/>
            </a:pPr>
            <a:fld id="{F17E4A6E-E79B-4AAD-9055-E8E15AA0EF43}" type="slidenum">
              <a:rPr lang="pl-PL">
                <a:solidFill>
                  <a:prstClr val="black">
                    <a:tint val="75000"/>
                  </a:prstClr>
                </a:solidFill>
              </a:rPr>
              <a:pPr>
                <a:defRPr/>
              </a:pPr>
              <a:t>19</a:t>
            </a:fld>
            <a:endParaRPr lang="pl-PL">
              <a:solidFill>
                <a:prstClr val="black">
                  <a:tint val="75000"/>
                </a:prstClr>
              </a:solidFill>
            </a:endParaRPr>
          </a:p>
        </p:txBody>
      </p:sp>
      <p:sp>
        <p:nvSpPr>
          <p:cNvPr id="102404" name="Rectangle 2"/>
          <p:cNvSpPr>
            <a:spLocks noGrp="1" noChangeArrowheads="1"/>
          </p:cNvSpPr>
          <p:nvPr>
            <p:ph type="title"/>
          </p:nvPr>
        </p:nvSpPr>
        <p:spPr>
          <a:xfrm>
            <a:off x="714375" y="142875"/>
            <a:ext cx="7793038" cy="1143000"/>
          </a:xfrm>
        </p:spPr>
        <p:txBody>
          <a:bodyPr rtlCol="0">
            <a:normAutofit fontScale="90000"/>
          </a:bodyPr>
          <a:lstStyle/>
          <a:p>
            <a:pPr eaLnBrk="1" fontAlgn="auto" hangingPunct="1">
              <a:spcAft>
                <a:spcPts val="0"/>
              </a:spcAft>
              <a:defRPr/>
            </a:pPr>
            <a:r>
              <a:rPr lang="pl-PL" sz="4000" b="1" smtClean="0"/>
              <a:t>Przewaga – istota zasad (superzasada, zasada zasad)</a:t>
            </a:r>
            <a:endParaRPr lang="pl-PL" sz="4000" b="1" i="1" smtClean="0">
              <a:solidFill>
                <a:schemeClr val="folHlink"/>
              </a:solidFill>
            </a:endParaRPr>
          </a:p>
        </p:txBody>
      </p:sp>
      <p:sp>
        <p:nvSpPr>
          <p:cNvPr id="102405" name="Rectangle 3"/>
          <p:cNvSpPr>
            <a:spLocks noGrp="1" noChangeArrowheads="1"/>
          </p:cNvSpPr>
          <p:nvPr>
            <p:ph type="body" idx="1"/>
          </p:nvPr>
        </p:nvSpPr>
        <p:spPr>
          <a:xfrm>
            <a:off x="428625" y="1500188"/>
            <a:ext cx="8486775" cy="4114800"/>
          </a:xfrm>
        </p:spPr>
        <p:txBody>
          <a:bodyPr rtlCol="0">
            <a:normAutofit fontScale="85000" lnSpcReduction="20000"/>
          </a:bodyPr>
          <a:lstStyle/>
          <a:p>
            <a:pPr eaLnBrk="1" fontAlgn="auto" hangingPunct="1">
              <a:lnSpc>
                <a:spcPct val="80000"/>
              </a:lnSpc>
              <a:spcAft>
                <a:spcPts val="0"/>
              </a:spcAft>
              <a:defRPr/>
            </a:pPr>
            <a:r>
              <a:rPr lang="pl-PL" sz="2800" b="1" dirty="0" smtClean="0">
                <a:latin typeface="Arial Black" pitchFamily="34" charset="0"/>
              </a:rPr>
              <a:t>wszystkie zasady mają prowadzić do uzyskania, utrzymania i wykorzystania przewagi</a:t>
            </a:r>
          </a:p>
          <a:p>
            <a:pPr eaLnBrk="1" fontAlgn="auto" hangingPunct="1">
              <a:lnSpc>
                <a:spcPct val="80000"/>
              </a:lnSpc>
              <a:spcAft>
                <a:spcPts val="0"/>
              </a:spcAft>
              <a:defRPr/>
            </a:pPr>
            <a:r>
              <a:rPr lang="pl-PL" sz="2800" b="1" dirty="0" smtClean="0">
                <a:latin typeface="Arial Black" pitchFamily="34" charset="0"/>
              </a:rPr>
              <a:t>Przewaga narzuca sposób walki. </a:t>
            </a:r>
            <a:r>
              <a:rPr lang="pl-PL" sz="2800" b="1" dirty="0" smtClean="0">
                <a:solidFill>
                  <a:schemeClr val="folHlink"/>
                </a:solidFill>
                <a:latin typeface="Arial Black" pitchFamily="34" charset="0"/>
              </a:rPr>
              <a:t>(Sun-</a:t>
            </a:r>
            <a:r>
              <a:rPr lang="pl-PL" sz="2800" b="1" dirty="0" err="1" smtClean="0">
                <a:solidFill>
                  <a:schemeClr val="folHlink"/>
                </a:solidFill>
                <a:latin typeface="Arial Black" pitchFamily="34" charset="0"/>
              </a:rPr>
              <a:t>Tzu</a:t>
            </a:r>
            <a:r>
              <a:rPr lang="pl-PL" sz="2800" b="1" dirty="0" smtClean="0">
                <a:solidFill>
                  <a:schemeClr val="folHlink"/>
                </a:solidFill>
                <a:latin typeface="Arial Black" pitchFamily="34" charset="0"/>
              </a:rPr>
              <a:t>: jeśli przeważasz przeciwnika 10x – okrąż go; 5x – atakuj; 2x – podziel; równowaga – możesz walczyć; jeśli słabszy – zapewnij sobie wycofanie)</a:t>
            </a:r>
          </a:p>
          <a:p>
            <a:pPr eaLnBrk="1" fontAlgn="auto" hangingPunct="1">
              <a:lnSpc>
                <a:spcPct val="80000"/>
              </a:lnSpc>
              <a:spcAft>
                <a:spcPts val="0"/>
              </a:spcAft>
              <a:defRPr/>
            </a:pPr>
            <a:r>
              <a:rPr lang="pl-PL" sz="2800" b="1" dirty="0" smtClean="0">
                <a:latin typeface="Arial Black" pitchFamily="34" charset="0"/>
              </a:rPr>
              <a:t>Zwycięża silniejszy </a:t>
            </a:r>
            <a:r>
              <a:rPr lang="pl-PL" sz="2800" b="1" i="1" dirty="0" smtClean="0">
                <a:solidFill>
                  <a:schemeClr val="folHlink"/>
                </a:solidFill>
                <a:latin typeface="Arial Black" pitchFamily="34" charset="0"/>
              </a:rPr>
              <a:t>(jak w naturze – Arciszewski). </a:t>
            </a:r>
          </a:p>
          <a:p>
            <a:pPr eaLnBrk="1" fontAlgn="auto" hangingPunct="1">
              <a:lnSpc>
                <a:spcPct val="80000"/>
              </a:lnSpc>
              <a:spcAft>
                <a:spcPts val="0"/>
              </a:spcAft>
              <a:defRPr/>
            </a:pPr>
            <a:r>
              <a:rPr lang="pl-PL" sz="2800" b="1" dirty="0" smtClean="0">
                <a:solidFill>
                  <a:schemeClr val="folHlink"/>
                </a:solidFill>
                <a:latin typeface="Arial Black" pitchFamily="34" charset="0"/>
              </a:rPr>
              <a:t>Napoleon </a:t>
            </a:r>
            <a:r>
              <a:rPr lang="pl-PL" sz="2800" b="1" dirty="0" smtClean="0">
                <a:latin typeface="Arial Black" pitchFamily="34" charset="0"/>
              </a:rPr>
              <a:t>– jak zwyciężyć liczniejszego przeciwnika? – manewrem, kolejne rozbijanie częściami</a:t>
            </a:r>
          </a:p>
          <a:p>
            <a:pPr eaLnBrk="1" fontAlgn="auto" hangingPunct="1">
              <a:lnSpc>
                <a:spcPct val="80000"/>
              </a:lnSpc>
              <a:spcAft>
                <a:spcPts val="0"/>
              </a:spcAft>
              <a:defRPr/>
            </a:pPr>
            <a:r>
              <a:rPr lang="pl-PL" sz="2800" b="1" dirty="0" smtClean="0">
                <a:latin typeface="Arial Black" pitchFamily="34" charset="0"/>
              </a:rPr>
              <a:t>Wymiary przewagi: materialny i niematerialny </a:t>
            </a:r>
            <a:r>
              <a:rPr lang="pl-PL" sz="2800" b="1" i="1" dirty="0" smtClean="0">
                <a:solidFill>
                  <a:schemeClr val="folHlink"/>
                </a:solidFill>
                <a:latin typeface="Arial Black" pitchFamily="34" charset="0"/>
              </a:rPr>
              <a:t>(Sun-</a:t>
            </a:r>
            <a:r>
              <a:rPr lang="pl-PL" sz="2800" b="1" i="1" dirty="0" err="1" smtClean="0">
                <a:solidFill>
                  <a:schemeClr val="folHlink"/>
                </a:solidFill>
                <a:latin typeface="Arial Black" pitchFamily="34" charset="0"/>
              </a:rPr>
              <a:t>Tzu</a:t>
            </a:r>
            <a:r>
              <a:rPr lang="pl-PL" sz="2800" b="1" i="1" dirty="0" smtClean="0">
                <a:solidFill>
                  <a:schemeClr val="folHlink"/>
                </a:solidFill>
                <a:latin typeface="Arial Black" pitchFamily="34" charset="0"/>
              </a:rPr>
              <a:t> – mnożniki siły: rozpoznanie, fortel, zaskoczenie, manewr, działania pośrednie, presja psychologiczna)</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047249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daty 1"/>
          <p:cNvSpPr>
            <a:spLocks noGrp="1"/>
          </p:cNvSpPr>
          <p:nvPr>
            <p:ph type="dt" sz="quarter" idx="10"/>
          </p:nvPr>
        </p:nvSpPr>
        <p:spPr/>
        <p:txBody>
          <a:bodyPr/>
          <a:lstStyle/>
          <a:p>
            <a:pPr>
              <a:defRPr/>
            </a:pPr>
            <a:r>
              <a:rPr lang="pl-PL">
                <a:solidFill>
                  <a:prstClr val="black">
                    <a:tint val="75000"/>
                  </a:prstClr>
                </a:solidFill>
              </a:rPr>
              <a:t>UŁaz 2012-13</a:t>
            </a:r>
          </a:p>
        </p:txBody>
      </p:sp>
      <p:sp>
        <p:nvSpPr>
          <p:cNvPr id="73732" name="Symbol zastępczy numeru slajdu 3"/>
          <p:cNvSpPr>
            <a:spLocks noGrp="1"/>
          </p:cNvSpPr>
          <p:nvPr>
            <p:ph type="sldNum" sz="quarter" idx="12"/>
          </p:nvPr>
        </p:nvSpPr>
        <p:spPr/>
        <p:txBody>
          <a:bodyPr/>
          <a:lstStyle/>
          <a:p>
            <a:pPr>
              <a:defRPr/>
            </a:pPr>
            <a:fld id="{5D3A0536-F4A6-4268-B565-29A131401E44}" type="slidenum">
              <a:rPr lang="pl-PL">
                <a:solidFill>
                  <a:prstClr val="black">
                    <a:tint val="75000"/>
                  </a:prstClr>
                </a:solidFill>
              </a:rPr>
              <a:pPr>
                <a:defRPr/>
              </a:pPr>
              <a:t>2</a:t>
            </a:fld>
            <a:endParaRPr lang="pl-PL">
              <a:solidFill>
                <a:prstClr val="black">
                  <a:tint val="75000"/>
                </a:prstClr>
              </a:solidFill>
            </a:endParaRPr>
          </a:p>
        </p:txBody>
      </p:sp>
      <p:sp>
        <p:nvSpPr>
          <p:cNvPr id="74756" name="WordArt 2"/>
          <p:cNvSpPr>
            <a:spLocks noChangeArrowheads="1" noChangeShapeType="1" noTextEdit="1"/>
          </p:cNvSpPr>
          <p:nvPr/>
        </p:nvSpPr>
        <p:spPr bwMode="auto">
          <a:xfrm>
            <a:off x="250825" y="1844675"/>
            <a:ext cx="8137525" cy="338455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pl-PL" sz="3600" kern="10">
                <a:ln w="9525">
                  <a:round/>
                  <a:headEnd/>
                  <a:tailEnd/>
                </a:ln>
                <a:gradFill rotWithShape="1">
                  <a:gsLst>
                    <a:gs pos="0">
                      <a:srgbClr val="FFE701"/>
                    </a:gs>
                    <a:gs pos="100000">
                      <a:srgbClr val="FE3E02"/>
                    </a:gs>
                  </a:gsLst>
                  <a:lin ang="5400000" scaled="1"/>
                </a:gradFill>
                <a:latin typeface="Impact"/>
                <a:cs typeface="Arial" pitchFamily="34" charset="0"/>
              </a:rPr>
              <a:t>KONCEPCJE</a:t>
            </a:r>
          </a:p>
          <a:p>
            <a:pPr algn="ctr" fontAlgn="base">
              <a:spcBef>
                <a:spcPct val="0"/>
              </a:spcBef>
              <a:spcAft>
                <a:spcPct val="0"/>
              </a:spcAft>
            </a:pPr>
            <a:r>
              <a:rPr lang="pl-PL" sz="3600" kern="10">
                <a:ln w="9525">
                  <a:round/>
                  <a:headEnd/>
                  <a:tailEnd/>
                </a:ln>
                <a:gradFill rotWithShape="1">
                  <a:gsLst>
                    <a:gs pos="0">
                      <a:srgbClr val="FFE701"/>
                    </a:gs>
                    <a:gs pos="100000">
                      <a:srgbClr val="FE3E02"/>
                    </a:gs>
                  </a:gsLst>
                  <a:lin ang="5400000" scaled="1"/>
                </a:gradFill>
                <a:latin typeface="Impact"/>
                <a:cs typeface="Arial" pitchFamily="34" charset="0"/>
              </a:rPr>
              <a:t>BEZPIECZEŃSTWA</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444925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28675" name="Symbol zastępczy numeru slajdu 5"/>
          <p:cNvSpPr>
            <a:spLocks noGrp="1"/>
          </p:cNvSpPr>
          <p:nvPr>
            <p:ph type="sldNum" sz="quarter" idx="12"/>
          </p:nvPr>
        </p:nvSpPr>
        <p:spPr/>
        <p:txBody>
          <a:bodyPr/>
          <a:lstStyle/>
          <a:p>
            <a:pPr>
              <a:defRPr/>
            </a:pPr>
            <a:fld id="{405A40F4-06AD-41C6-96D2-B7BFB828B2C2}" type="slidenum">
              <a:rPr lang="pl-PL">
                <a:solidFill>
                  <a:prstClr val="black">
                    <a:tint val="75000"/>
                  </a:prstClr>
                </a:solidFill>
              </a:rPr>
              <a:pPr>
                <a:defRPr/>
              </a:pPr>
              <a:t>20</a:t>
            </a:fld>
            <a:endParaRPr lang="pl-PL">
              <a:solidFill>
                <a:prstClr val="black">
                  <a:tint val="75000"/>
                </a:prstClr>
              </a:solidFill>
            </a:endParaRPr>
          </a:p>
        </p:txBody>
      </p:sp>
      <p:sp>
        <p:nvSpPr>
          <p:cNvPr id="93188" name="Rectangle 2"/>
          <p:cNvSpPr>
            <a:spLocks noGrp="1" noChangeArrowheads="1"/>
          </p:cNvSpPr>
          <p:nvPr>
            <p:ph type="title"/>
          </p:nvPr>
        </p:nvSpPr>
        <p:spPr>
          <a:xfrm>
            <a:off x="500063" y="214313"/>
            <a:ext cx="8229600" cy="1143000"/>
          </a:xfrm>
        </p:spPr>
        <p:txBody>
          <a:bodyPr/>
          <a:lstStyle/>
          <a:p>
            <a:pPr eaLnBrk="1" hangingPunct="1"/>
            <a:r>
              <a:rPr lang="pl-PL" b="1" smtClean="0"/>
              <a:t>Lista zasad</a:t>
            </a:r>
          </a:p>
        </p:txBody>
      </p:sp>
      <p:sp>
        <p:nvSpPr>
          <p:cNvPr id="103429" name="Rectangle 3"/>
          <p:cNvSpPr>
            <a:spLocks noGrp="1" noChangeArrowheads="1"/>
          </p:cNvSpPr>
          <p:nvPr>
            <p:ph type="body" idx="1"/>
          </p:nvPr>
        </p:nvSpPr>
        <p:spPr>
          <a:xfrm>
            <a:off x="571500" y="1571625"/>
            <a:ext cx="8229600" cy="4525963"/>
          </a:xfrm>
        </p:spPr>
        <p:txBody>
          <a:bodyPr rtlCol="0">
            <a:normAutofit fontScale="92500" lnSpcReduction="10000"/>
          </a:bodyPr>
          <a:lstStyle/>
          <a:p>
            <a:pPr eaLnBrk="1" fontAlgn="auto" hangingPunct="1">
              <a:lnSpc>
                <a:spcPct val="90000"/>
              </a:lnSpc>
              <a:spcAft>
                <a:spcPts val="0"/>
              </a:spcAft>
              <a:defRPr/>
            </a:pPr>
            <a:r>
              <a:rPr lang="pl-PL" sz="4000" b="1" dirty="0" smtClean="0">
                <a:latin typeface="Arial Black" pitchFamily="34" charset="0"/>
              </a:rPr>
              <a:t>Sun-</a:t>
            </a:r>
            <a:r>
              <a:rPr lang="pl-PL" sz="4000" b="1" dirty="0" err="1" smtClean="0">
                <a:latin typeface="Arial Black" pitchFamily="34" charset="0"/>
              </a:rPr>
              <a:t>Tzu</a:t>
            </a:r>
            <a:r>
              <a:rPr lang="pl-PL" sz="4000" b="1" dirty="0" smtClean="0">
                <a:latin typeface="Arial Black" pitchFamily="34" charset="0"/>
              </a:rPr>
              <a:t> – </a:t>
            </a:r>
            <a:r>
              <a:rPr lang="pl-PL" sz="4000" b="1" dirty="0" err="1" smtClean="0">
                <a:latin typeface="Arial Black" pitchFamily="34" charset="0"/>
              </a:rPr>
              <a:t>j.w</a:t>
            </a:r>
            <a:r>
              <a:rPr lang="pl-PL" sz="4000" b="1" dirty="0" smtClean="0">
                <a:latin typeface="Arial Black" pitchFamily="34" charset="0"/>
              </a:rPr>
              <a:t>, </a:t>
            </a:r>
          </a:p>
          <a:p>
            <a:pPr eaLnBrk="1" fontAlgn="auto" hangingPunct="1">
              <a:lnSpc>
                <a:spcPct val="90000"/>
              </a:lnSpc>
              <a:spcAft>
                <a:spcPts val="0"/>
              </a:spcAft>
              <a:defRPr/>
            </a:pPr>
            <a:r>
              <a:rPr lang="pl-PL" sz="4000" b="1" dirty="0" smtClean="0">
                <a:latin typeface="Arial Black" pitchFamily="34" charset="0"/>
              </a:rPr>
              <a:t>Clausewitz – klasyczne 9: zmasowanie, cel, ekonomia sił, prostota, zaskoczenie, jedność dowodzenia, ubezpieczenie, ofensywa, manewr</a:t>
            </a:r>
          </a:p>
          <a:p>
            <a:pPr eaLnBrk="1" fontAlgn="auto" hangingPunct="1">
              <a:lnSpc>
                <a:spcPct val="90000"/>
              </a:lnSpc>
              <a:spcAft>
                <a:spcPts val="0"/>
              </a:spcAft>
              <a:defRPr/>
            </a:pPr>
            <a:r>
              <a:rPr lang="pl-PL" sz="4000" b="1" dirty="0" smtClean="0">
                <a:latin typeface="Arial Black" pitchFamily="34" charset="0"/>
              </a:rPr>
              <a:t>Mnożenie zasad?</a:t>
            </a:r>
          </a:p>
          <a:p>
            <a:pPr eaLnBrk="1" fontAlgn="auto" hangingPunct="1">
              <a:lnSpc>
                <a:spcPct val="90000"/>
              </a:lnSpc>
              <a:spcAft>
                <a:spcPts val="0"/>
              </a:spcAft>
              <a:defRPr/>
            </a:pPr>
            <a:r>
              <a:rPr lang="pl-PL" sz="4000" b="1" dirty="0" smtClean="0">
                <a:latin typeface="Arial Black" pitchFamily="34" charset="0"/>
              </a:rPr>
              <a:t>Optimum</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261950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daty 1"/>
          <p:cNvSpPr>
            <a:spLocks noGrp="1"/>
          </p:cNvSpPr>
          <p:nvPr>
            <p:ph type="dt" sz="quarter" idx="10"/>
          </p:nvPr>
        </p:nvSpPr>
        <p:spPr/>
        <p:txBody>
          <a:bodyPr/>
          <a:lstStyle/>
          <a:p>
            <a:pPr>
              <a:defRPr/>
            </a:pPr>
            <a:r>
              <a:rPr lang="pl-PL">
                <a:solidFill>
                  <a:prstClr val="black">
                    <a:tint val="75000"/>
                  </a:prstClr>
                </a:solidFill>
              </a:rPr>
              <a:t>UŁaz 2012-13</a:t>
            </a:r>
          </a:p>
        </p:txBody>
      </p:sp>
      <p:sp>
        <p:nvSpPr>
          <p:cNvPr id="22532" name="Symbol zastępczy numeru slajdu 3"/>
          <p:cNvSpPr>
            <a:spLocks noGrp="1"/>
          </p:cNvSpPr>
          <p:nvPr>
            <p:ph type="sldNum" sz="quarter" idx="12"/>
          </p:nvPr>
        </p:nvSpPr>
        <p:spPr/>
        <p:txBody>
          <a:bodyPr/>
          <a:lstStyle/>
          <a:p>
            <a:pPr>
              <a:defRPr/>
            </a:pPr>
            <a:fld id="{9BA04CFA-E753-47BA-A0E7-936335E37A0B}" type="slidenum">
              <a:rPr lang="pl-PL">
                <a:solidFill>
                  <a:prstClr val="black">
                    <a:tint val="75000"/>
                  </a:prstClr>
                </a:solidFill>
              </a:rPr>
              <a:pPr>
                <a:defRPr/>
              </a:pPr>
              <a:t>21</a:t>
            </a:fld>
            <a:endParaRPr lang="pl-PL">
              <a:solidFill>
                <a:prstClr val="black">
                  <a:tint val="75000"/>
                </a:prstClr>
              </a:solidFill>
            </a:endParaRPr>
          </a:p>
        </p:txBody>
      </p:sp>
      <p:sp>
        <p:nvSpPr>
          <p:cNvPr id="8" name="Prostokąt 7"/>
          <p:cNvSpPr/>
          <p:nvPr/>
        </p:nvSpPr>
        <p:spPr>
          <a:xfrm>
            <a:off x="357158" y="2285992"/>
            <a:ext cx="8572560" cy="175432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l-PL"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cs typeface="Arial" pitchFamily="34" charset="0"/>
              </a:rPr>
              <a:t>STRATEGIE  </a:t>
            </a:r>
          </a:p>
          <a:p>
            <a:pPr algn="ctr">
              <a:defRPr/>
            </a:pPr>
            <a:r>
              <a:rPr lang="pl-PL"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cs typeface="Arial" pitchFamily="34" charset="0"/>
              </a:rPr>
              <a:t>BEZPIECZEŃSTWA</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69467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7171" name="Symbol zastępczy numeru slajdu 5"/>
          <p:cNvSpPr>
            <a:spLocks noGrp="1"/>
          </p:cNvSpPr>
          <p:nvPr>
            <p:ph type="sldNum" sz="quarter" idx="12"/>
          </p:nvPr>
        </p:nvSpPr>
        <p:spPr/>
        <p:txBody>
          <a:bodyPr/>
          <a:lstStyle/>
          <a:p>
            <a:pPr>
              <a:defRPr/>
            </a:pPr>
            <a:fld id="{AEBFD6FF-F7C2-4E04-97BF-D80DB55DC3DD}" type="slidenum">
              <a:rPr lang="pl-PL">
                <a:solidFill>
                  <a:prstClr val="black">
                    <a:tint val="75000"/>
                  </a:prstClr>
                </a:solidFill>
              </a:rPr>
              <a:pPr>
                <a:defRPr/>
              </a:pPr>
              <a:t>22</a:t>
            </a:fld>
            <a:endParaRPr lang="pl-PL">
              <a:solidFill>
                <a:prstClr val="black">
                  <a:tint val="75000"/>
                </a:prstClr>
              </a:solidFill>
            </a:endParaRPr>
          </a:p>
        </p:txBody>
      </p:sp>
      <p:sp>
        <p:nvSpPr>
          <p:cNvPr id="95236" name="Rectangle 2"/>
          <p:cNvSpPr>
            <a:spLocks noGrp="1" noChangeArrowheads="1"/>
          </p:cNvSpPr>
          <p:nvPr>
            <p:ph type="title"/>
          </p:nvPr>
        </p:nvSpPr>
        <p:spPr>
          <a:xfrm>
            <a:off x="1116013" y="0"/>
            <a:ext cx="7793037" cy="1143000"/>
          </a:xfrm>
        </p:spPr>
        <p:txBody>
          <a:bodyPr/>
          <a:lstStyle/>
          <a:p>
            <a:pPr eaLnBrk="1" hangingPunct="1"/>
            <a:r>
              <a:rPr lang="pl-PL" b="1" smtClean="0"/>
              <a:t>Istota strategii</a:t>
            </a:r>
          </a:p>
        </p:txBody>
      </p:sp>
      <p:sp>
        <p:nvSpPr>
          <p:cNvPr id="95237" name="Rectangle 3"/>
          <p:cNvSpPr>
            <a:spLocks noGrp="1" noChangeArrowheads="1"/>
          </p:cNvSpPr>
          <p:nvPr>
            <p:ph type="body" idx="1"/>
          </p:nvPr>
        </p:nvSpPr>
        <p:spPr>
          <a:xfrm>
            <a:off x="539750" y="1196975"/>
            <a:ext cx="8175625" cy="4114800"/>
          </a:xfrm>
        </p:spPr>
        <p:txBody>
          <a:bodyPr/>
          <a:lstStyle/>
          <a:p>
            <a:pPr eaLnBrk="1" hangingPunct="1">
              <a:buFont typeface="Wingdings" pitchFamily="2" charset="2"/>
              <a:buNone/>
            </a:pPr>
            <a:r>
              <a:rPr lang="pl-PL" sz="3600" b="1" smtClean="0">
                <a:latin typeface="Arial Black" pitchFamily="34" charset="0"/>
              </a:rPr>
              <a:t>Strategia – świadomie ustalony i przyjęty sposób (metoda) ustanawiania i osiągania celów przez dany podmiot</a:t>
            </a:r>
          </a:p>
          <a:p>
            <a:pPr eaLnBrk="1" hangingPunct="1">
              <a:buFont typeface="Wingdings" pitchFamily="2" charset="2"/>
              <a:buNone/>
            </a:pPr>
            <a:r>
              <a:rPr lang="pl-PL" sz="3600" b="1" smtClean="0">
                <a:latin typeface="Arial Black" pitchFamily="34" charset="0"/>
              </a:rPr>
              <a:t>		a) </a:t>
            </a:r>
            <a:r>
              <a:rPr lang="pl-PL" sz="3600" b="1" i="1" smtClean="0">
                <a:latin typeface="Arial Black" pitchFamily="34" charset="0"/>
              </a:rPr>
              <a:t>w wąskim znaczeniu: </a:t>
            </a:r>
            <a:r>
              <a:rPr lang="pl-PL" sz="3600" b="1" smtClean="0">
                <a:latin typeface="Arial Black" pitchFamily="34" charset="0"/>
              </a:rPr>
              <a:t>… przy użyciu siły</a:t>
            </a:r>
          </a:p>
          <a:p>
            <a:pPr eaLnBrk="1" hangingPunct="1">
              <a:buFont typeface="Wingdings" pitchFamily="2" charset="2"/>
              <a:buNone/>
            </a:pPr>
            <a:r>
              <a:rPr lang="pl-PL" sz="3600" b="1" smtClean="0">
                <a:latin typeface="Arial Black" pitchFamily="34" charset="0"/>
              </a:rPr>
              <a:t>		b) </a:t>
            </a:r>
            <a:r>
              <a:rPr lang="pl-PL" sz="3600" b="1" i="1" smtClean="0">
                <a:latin typeface="Arial Black" pitchFamily="34" charset="0"/>
              </a:rPr>
              <a:t>w pierwotnym, jeszcze węższym znaczeniu: </a:t>
            </a:r>
            <a:r>
              <a:rPr lang="pl-PL" sz="3600" b="1" smtClean="0">
                <a:latin typeface="Arial Black" pitchFamily="34" charset="0"/>
              </a:rPr>
              <a:t>… przy użyciu siły zbrojnej</a:t>
            </a:r>
          </a:p>
          <a:p>
            <a:pPr eaLnBrk="1" hangingPunct="1">
              <a:buFont typeface="Wingdings" pitchFamily="2" charset="2"/>
              <a:buNone/>
            </a:pPr>
            <a:r>
              <a:rPr lang="pl-PL" sz="3600" b="1" smtClean="0">
                <a:latin typeface="Arial Black" pitchFamily="34" charset="0"/>
              </a:rPr>
              <a:t> </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825394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11267" name="Symbol zastępczy numeru slajdu 5"/>
          <p:cNvSpPr>
            <a:spLocks noGrp="1"/>
          </p:cNvSpPr>
          <p:nvPr>
            <p:ph type="sldNum" sz="quarter" idx="12"/>
          </p:nvPr>
        </p:nvSpPr>
        <p:spPr/>
        <p:txBody>
          <a:bodyPr/>
          <a:lstStyle/>
          <a:p>
            <a:pPr>
              <a:defRPr/>
            </a:pPr>
            <a:fld id="{B5B35AA6-6C3A-4659-8290-16093FF97317}" type="slidenum">
              <a:rPr lang="pl-PL">
                <a:solidFill>
                  <a:prstClr val="black">
                    <a:tint val="75000"/>
                  </a:prstClr>
                </a:solidFill>
              </a:rPr>
              <a:pPr>
                <a:defRPr/>
              </a:pPr>
              <a:t>23</a:t>
            </a:fld>
            <a:endParaRPr lang="pl-PL">
              <a:solidFill>
                <a:prstClr val="black">
                  <a:tint val="75000"/>
                </a:prstClr>
              </a:solidFill>
            </a:endParaRPr>
          </a:p>
        </p:txBody>
      </p:sp>
      <p:sp>
        <p:nvSpPr>
          <p:cNvPr id="96260" name="Rectangle 2"/>
          <p:cNvSpPr>
            <a:spLocks noGrp="1" noChangeArrowheads="1"/>
          </p:cNvSpPr>
          <p:nvPr>
            <p:ph type="title"/>
          </p:nvPr>
        </p:nvSpPr>
        <p:spPr>
          <a:xfrm>
            <a:off x="428625" y="214313"/>
            <a:ext cx="8229600" cy="1143000"/>
          </a:xfrm>
        </p:spPr>
        <p:txBody>
          <a:bodyPr/>
          <a:lstStyle/>
          <a:p>
            <a:pPr eaLnBrk="1" hangingPunct="1"/>
            <a:r>
              <a:rPr lang="pl-PL" b="1" smtClean="0"/>
              <a:t>Geneza strategii</a:t>
            </a:r>
          </a:p>
        </p:txBody>
      </p:sp>
      <p:sp>
        <p:nvSpPr>
          <p:cNvPr id="71685" name="Rectangle 3"/>
          <p:cNvSpPr>
            <a:spLocks noGrp="1" noChangeArrowheads="1"/>
          </p:cNvSpPr>
          <p:nvPr>
            <p:ph type="body" idx="1"/>
          </p:nvPr>
        </p:nvSpPr>
        <p:spPr>
          <a:xfrm>
            <a:off x="428625" y="1357313"/>
            <a:ext cx="8526463" cy="4114800"/>
          </a:xfrm>
        </p:spPr>
        <p:txBody>
          <a:bodyPr rtlCol="0">
            <a:normAutofit fontScale="92500" lnSpcReduction="20000"/>
          </a:bodyPr>
          <a:lstStyle/>
          <a:p>
            <a:pPr eaLnBrk="1" fontAlgn="auto" hangingPunct="1">
              <a:spcAft>
                <a:spcPts val="0"/>
              </a:spcAft>
              <a:defRPr/>
            </a:pPr>
            <a:r>
              <a:rPr lang="pl-PL" sz="3600" b="1" i="1" dirty="0" smtClean="0">
                <a:solidFill>
                  <a:schemeClr val="hlink"/>
                </a:solidFill>
                <a:latin typeface="Arial Black" pitchFamily="34" charset="0"/>
              </a:rPr>
              <a:t>Strategia (grec.)</a:t>
            </a:r>
            <a:r>
              <a:rPr lang="pl-PL" sz="3600" b="1" dirty="0" smtClean="0">
                <a:latin typeface="Arial Black" pitchFamily="34" charset="0"/>
              </a:rPr>
              <a:t> – dowodzenie siłami zbrojnymi sprawowane przez naczelnego (najwyższego) dowódcę </a:t>
            </a:r>
            <a:r>
              <a:rPr lang="pl-PL" sz="3600" b="1" i="1" dirty="0" smtClean="0">
                <a:solidFill>
                  <a:schemeClr val="hlink"/>
                </a:solidFill>
                <a:latin typeface="Arial Black" pitchFamily="34" charset="0"/>
              </a:rPr>
              <a:t>(</a:t>
            </a:r>
            <a:r>
              <a:rPr lang="pl-PL" sz="3600" b="1" i="1" dirty="0" err="1" smtClean="0">
                <a:solidFill>
                  <a:schemeClr val="hlink"/>
                </a:solidFill>
                <a:latin typeface="Arial Black" pitchFamily="34" charset="0"/>
              </a:rPr>
              <a:t>strategos</a:t>
            </a:r>
            <a:r>
              <a:rPr lang="pl-PL" sz="3600" b="1" i="1" dirty="0" smtClean="0">
                <a:solidFill>
                  <a:schemeClr val="hlink"/>
                </a:solidFill>
                <a:latin typeface="Arial Black" pitchFamily="34" charset="0"/>
              </a:rPr>
              <a:t> – grec.)</a:t>
            </a:r>
          </a:p>
          <a:p>
            <a:pPr eaLnBrk="1" fontAlgn="auto" hangingPunct="1">
              <a:spcAft>
                <a:spcPts val="0"/>
              </a:spcAft>
              <a:buFont typeface="Wingdings" pitchFamily="2" charset="2"/>
              <a:buNone/>
              <a:defRPr/>
            </a:pPr>
            <a:r>
              <a:rPr lang="pl-PL" sz="3600" b="1" i="1" dirty="0" smtClean="0">
                <a:latin typeface="Arial Black" pitchFamily="34" charset="0"/>
              </a:rPr>
              <a:t>Strategia: przygotowanie i wykorzystanie bitwy dla celów wojny</a:t>
            </a:r>
          </a:p>
          <a:p>
            <a:pPr eaLnBrk="1" fontAlgn="auto" hangingPunct="1">
              <a:spcAft>
                <a:spcPts val="0"/>
              </a:spcAft>
              <a:buFont typeface="Wingdings" pitchFamily="2" charset="2"/>
              <a:buNone/>
              <a:defRPr/>
            </a:pPr>
            <a:r>
              <a:rPr lang="pl-PL" sz="3600" b="1" i="1" dirty="0" smtClean="0">
                <a:latin typeface="Arial Black" pitchFamily="34" charset="0"/>
              </a:rPr>
              <a:t>Taktyka: uszykowanie na polu walki, prowadzenie bitwy</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766149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12291" name="Symbol zastępczy numeru slajdu 5"/>
          <p:cNvSpPr>
            <a:spLocks noGrp="1"/>
          </p:cNvSpPr>
          <p:nvPr>
            <p:ph type="sldNum" sz="quarter" idx="12"/>
          </p:nvPr>
        </p:nvSpPr>
        <p:spPr/>
        <p:txBody>
          <a:bodyPr/>
          <a:lstStyle/>
          <a:p>
            <a:pPr>
              <a:defRPr/>
            </a:pPr>
            <a:fld id="{EFAF70FA-1F9D-40A3-9427-4EC20F41C331}" type="slidenum">
              <a:rPr lang="pl-PL">
                <a:solidFill>
                  <a:prstClr val="black">
                    <a:tint val="75000"/>
                  </a:prstClr>
                </a:solidFill>
              </a:rPr>
              <a:pPr>
                <a:defRPr/>
              </a:pPr>
              <a:t>24</a:t>
            </a:fld>
            <a:endParaRPr lang="pl-PL">
              <a:solidFill>
                <a:prstClr val="black">
                  <a:tint val="75000"/>
                </a:prstClr>
              </a:solidFill>
            </a:endParaRPr>
          </a:p>
        </p:txBody>
      </p:sp>
      <p:sp>
        <p:nvSpPr>
          <p:cNvPr id="97284" name="Rectangle 2"/>
          <p:cNvSpPr>
            <a:spLocks noGrp="1" noChangeArrowheads="1"/>
          </p:cNvSpPr>
          <p:nvPr>
            <p:ph type="title"/>
          </p:nvPr>
        </p:nvSpPr>
        <p:spPr>
          <a:xfrm>
            <a:off x="500063" y="0"/>
            <a:ext cx="8229600" cy="1143000"/>
          </a:xfrm>
        </p:spPr>
        <p:txBody>
          <a:bodyPr/>
          <a:lstStyle/>
          <a:p>
            <a:pPr eaLnBrk="1" hangingPunct="1"/>
            <a:r>
              <a:rPr lang="pl-PL" b="1" smtClean="0"/>
              <a:t>Ewolucja strategii</a:t>
            </a:r>
          </a:p>
        </p:txBody>
      </p:sp>
      <p:sp>
        <p:nvSpPr>
          <p:cNvPr id="73733" name="Rectangle 3"/>
          <p:cNvSpPr>
            <a:spLocks noGrp="1" noChangeArrowheads="1"/>
          </p:cNvSpPr>
          <p:nvPr>
            <p:ph type="body" idx="1"/>
          </p:nvPr>
        </p:nvSpPr>
        <p:spPr>
          <a:xfrm>
            <a:off x="428625" y="1285875"/>
            <a:ext cx="8559800" cy="4114800"/>
          </a:xfrm>
        </p:spPr>
        <p:txBody>
          <a:bodyPr rtlCol="0">
            <a:normAutofit fontScale="85000" lnSpcReduction="20000"/>
          </a:bodyPr>
          <a:lstStyle/>
          <a:p>
            <a:pPr eaLnBrk="1" fontAlgn="auto" hangingPunct="1">
              <a:lnSpc>
                <a:spcPct val="90000"/>
              </a:lnSpc>
              <a:spcAft>
                <a:spcPts val="0"/>
              </a:spcAft>
              <a:defRPr/>
            </a:pPr>
            <a:r>
              <a:rPr lang="pl-PL" b="1" dirty="0" smtClean="0">
                <a:latin typeface="Arial Black" pitchFamily="34" charset="0"/>
              </a:rPr>
              <a:t>Strategia wojskowa – sposób użycia sił zbrojnych jako całości dla celów wojny</a:t>
            </a:r>
          </a:p>
          <a:p>
            <a:pPr eaLnBrk="1" fontAlgn="auto" hangingPunct="1">
              <a:lnSpc>
                <a:spcPct val="90000"/>
              </a:lnSpc>
              <a:spcAft>
                <a:spcPts val="0"/>
              </a:spcAft>
              <a:defRPr/>
            </a:pPr>
            <a:r>
              <a:rPr lang="pl-PL" b="1" dirty="0" smtClean="0">
                <a:latin typeface="Arial Black" pitchFamily="34" charset="0"/>
              </a:rPr>
              <a:t>Strategia wojenna – sposób użycia zasobów danego państwa (koalicji) dla celów wojny</a:t>
            </a:r>
          </a:p>
          <a:p>
            <a:pPr eaLnBrk="1" fontAlgn="auto" hangingPunct="1">
              <a:lnSpc>
                <a:spcPct val="90000"/>
              </a:lnSpc>
              <a:spcAft>
                <a:spcPts val="0"/>
              </a:spcAft>
              <a:defRPr/>
            </a:pPr>
            <a:r>
              <a:rPr lang="pl-PL" b="1" dirty="0" smtClean="0">
                <a:latin typeface="Arial Black" pitchFamily="34" charset="0"/>
              </a:rPr>
              <a:t>Strategia obronna (obronności) – sposób użycia zasobów państwa dla zapobiegania i rozstrzygania konfliktów i kryzysów polityczno-militarnych</a:t>
            </a:r>
          </a:p>
          <a:p>
            <a:pPr eaLnBrk="1" fontAlgn="auto" hangingPunct="1">
              <a:lnSpc>
                <a:spcPct val="90000"/>
              </a:lnSpc>
              <a:spcAft>
                <a:spcPts val="0"/>
              </a:spcAft>
              <a:defRPr/>
            </a:pPr>
            <a:r>
              <a:rPr lang="pl-PL" b="1" dirty="0" smtClean="0">
                <a:latin typeface="Arial Black" pitchFamily="34" charset="0"/>
              </a:rPr>
              <a:t>Strategia bezpieczeństwa – sposób użycia zasobów danego podmiotu dla zapobiegania i rozstrzygania wszelkich konfliktów (kryzysów)</a:t>
            </a:r>
          </a:p>
          <a:p>
            <a:pPr eaLnBrk="1" fontAlgn="auto" hangingPunct="1">
              <a:lnSpc>
                <a:spcPct val="90000"/>
              </a:lnSpc>
              <a:spcAft>
                <a:spcPts val="0"/>
              </a:spcAft>
              <a:defRPr/>
            </a:pPr>
            <a:endParaRPr lang="pl-PL" b="1" dirty="0" smtClean="0">
              <a:latin typeface="Arial Black" pitchFamily="34" charset="0"/>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760065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ytuł 1"/>
          <p:cNvSpPr>
            <a:spLocks noGrp="1"/>
          </p:cNvSpPr>
          <p:nvPr>
            <p:ph type="title"/>
          </p:nvPr>
        </p:nvSpPr>
        <p:spPr>
          <a:xfrm>
            <a:off x="928688" y="-214313"/>
            <a:ext cx="7793037" cy="1143001"/>
          </a:xfrm>
        </p:spPr>
        <p:txBody>
          <a:bodyPr/>
          <a:lstStyle/>
          <a:p>
            <a:pPr eaLnBrk="1" hangingPunct="1"/>
            <a:r>
              <a:rPr lang="pl-PL" b="1" smtClean="0"/>
              <a:t>Klasycy teorii strategii (1) </a:t>
            </a:r>
          </a:p>
        </p:txBody>
      </p:sp>
      <p:sp>
        <p:nvSpPr>
          <p:cNvPr id="98307" name="Symbol zastępczy zawartości 2"/>
          <p:cNvSpPr>
            <a:spLocks noGrp="1"/>
          </p:cNvSpPr>
          <p:nvPr>
            <p:ph idx="1"/>
          </p:nvPr>
        </p:nvSpPr>
        <p:spPr>
          <a:xfrm>
            <a:off x="571500" y="785813"/>
            <a:ext cx="8429625" cy="4525962"/>
          </a:xfrm>
        </p:spPr>
        <p:txBody>
          <a:bodyPr/>
          <a:lstStyle/>
          <a:p>
            <a:pPr eaLnBrk="1" hangingPunct="1"/>
            <a:r>
              <a:rPr lang="pl-PL" sz="2400" b="1" smtClean="0">
                <a:latin typeface="Arial Black" pitchFamily="34" charset="0"/>
              </a:rPr>
              <a:t>Sun Tzu – „psycholog” wojny, lis wojny, strategia pozasiłowych rozstrzygnięć, strategia informacji</a:t>
            </a:r>
          </a:p>
          <a:p>
            <a:pPr eaLnBrk="1" hangingPunct="1"/>
            <a:r>
              <a:rPr lang="pl-PL" sz="2400" b="1" smtClean="0">
                <a:latin typeface="Arial Black" pitchFamily="34" charset="0"/>
              </a:rPr>
              <a:t>Tukidydes – „polityk” wojny, wojna w stosunkach międzynarodowych</a:t>
            </a:r>
          </a:p>
          <a:p>
            <a:pPr eaLnBrk="1" hangingPunct="1"/>
            <a:r>
              <a:rPr lang="pl-PL" sz="2400" b="1" smtClean="0">
                <a:latin typeface="Arial Black" pitchFamily="34" charset="0"/>
              </a:rPr>
              <a:t>Clausewitz – filozof i „fizyk” wojny, strategia masy, energii</a:t>
            </a:r>
          </a:p>
          <a:p>
            <a:pPr eaLnBrk="1" hangingPunct="1"/>
            <a:r>
              <a:rPr lang="pl-PL" sz="2400" b="1" smtClean="0">
                <a:latin typeface="Arial Black" pitchFamily="34" charset="0"/>
              </a:rPr>
              <a:t>Jomini – „matematyk” wojny</a:t>
            </a:r>
          </a:p>
          <a:p>
            <a:pPr eaLnBrk="1" hangingPunct="1"/>
            <a:r>
              <a:rPr lang="pl-PL" sz="2400" b="1" smtClean="0">
                <a:latin typeface="Arial Black" pitchFamily="34" charset="0"/>
              </a:rPr>
              <a:t>Ludendorf – strategia wojny totalnej</a:t>
            </a:r>
          </a:p>
          <a:p>
            <a:pPr eaLnBrk="1" hangingPunct="1"/>
            <a:r>
              <a:rPr lang="pl-PL" sz="2400" b="1" smtClean="0">
                <a:latin typeface="Arial Black" pitchFamily="34" charset="0"/>
              </a:rPr>
              <a:t>Liddell Hart – neo- Sun Tzu, judo, wytrącenie z równowagi, działania pośrednie</a:t>
            </a:r>
          </a:p>
          <a:p>
            <a:pPr eaLnBrk="1" hangingPunct="1"/>
            <a:r>
              <a:rPr lang="pl-PL" sz="2400" b="1" smtClean="0">
                <a:latin typeface="Arial Black" pitchFamily="34" charset="0"/>
              </a:rPr>
              <a:t>Beaufre, Brodie – teoretycy odstraszania nuklearnego i kompleksowego podejścia (strategia totalna)</a:t>
            </a:r>
          </a:p>
        </p:txBody>
      </p:sp>
      <p:sp>
        <p:nvSpPr>
          <p:cNvPr id="18436"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18438" name="Symbol zastępczy numeru slajdu 5"/>
          <p:cNvSpPr>
            <a:spLocks noGrp="1"/>
          </p:cNvSpPr>
          <p:nvPr>
            <p:ph type="sldNum" sz="quarter" idx="12"/>
          </p:nvPr>
        </p:nvSpPr>
        <p:spPr/>
        <p:txBody>
          <a:bodyPr/>
          <a:lstStyle/>
          <a:p>
            <a:pPr>
              <a:defRPr/>
            </a:pPr>
            <a:fld id="{9DEB18BC-9495-464C-96B7-60898C210683}" type="slidenum">
              <a:rPr lang="pl-PL">
                <a:solidFill>
                  <a:prstClr val="black">
                    <a:tint val="75000"/>
                  </a:prstClr>
                </a:solidFill>
              </a:rPr>
              <a:pPr>
                <a:defRPr/>
              </a:pPr>
              <a:t>25</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691852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ytuł 1"/>
          <p:cNvSpPr>
            <a:spLocks noGrp="1"/>
          </p:cNvSpPr>
          <p:nvPr>
            <p:ph type="title"/>
          </p:nvPr>
        </p:nvSpPr>
        <p:spPr>
          <a:xfrm>
            <a:off x="428625" y="285750"/>
            <a:ext cx="8229600" cy="1143000"/>
          </a:xfrm>
        </p:spPr>
        <p:txBody>
          <a:bodyPr/>
          <a:lstStyle/>
          <a:p>
            <a:pPr eaLnBrk="1" hangingPunct="1"/>
            <a:r>
              <a:rPr lang="pl-PL" sz="4000" b="1" smtClean="0"/>
              <a:t>Klasycy praktyki strategicznej</a:t>
            </a:r>
          </a:p>
        </p:txBody>
      </p:sp>
      <p:sp>
        <p:nvSpPr>
          <p:cNvPr id="99331" name="Symbol zastępczy zawartości 2"/>
          <p:cNvSpPr>
            <a:spLocks noGrp="1"/>
          </p:cNvSpPr>
          <p:nvPr>
            <p:ph idx="1"/>
          </p:nvPr>
        </p:nvSpPr>
        <p:spPr/>
        <p:txBody>
          <a:bodyPr/>
          <a:lstStyle/>
          <a:p>
            <a:pPr eaLnBrk="1" hangingPunct="1"/>
            <a:r>
              <a:rPr lang="pl-PL" sz="4000" b="1" smtClean="0"/>
              <a:t>Militiades – Maraton</a:t>
            </a:r>
          </a:p>
          <a:p>
            <a:pPr eaLnBrk="1" hangingPunct="1"/>
            <a:r>
              <a:rPr lang="pl-PL" sz="4000" b="1" smtClean="0"/>
              <a:t>Epaminondas – Leuktry, Mantinea</a:t>
            </a:r>
          </a:p>
          <a:p>
            <a:pPr eaLnBrk="1" hangingPunct="1"/>
            <a:r>
              <a:rPr lang="pl-PL" sz="4000" b="1" smtClean="0"/>
              <a:t>Aleksander Macedoński</a:t>
            </a:r>
          </a:p>
          <a:p>
            <a:pPr eaLnBrk="1" hangingPunct="1"/>
            <a:r>
              <a:rPr lang="pl-PL" sz="4000" b="1" smtClean="0"/>
              <a:t>Hannibal - Kanny</a:t>
            </a:r>
          </a:p>
          <a:p>
            <a:pPr eaLnBrk="1" hangingPunct="1"/>
            <a:r>
              <a:rPr lang="pl-PL" sz="4000" b="1" smtClean="0"/>
              <a:t>Cezar</a:t>
            </a:r>
          </a:p>
          <a:p>
            <a:pPr eaLnBrk="1" hangingPunct="1"/>
            <a:r>
              <a:rPr lang="pl-PL" sz="4000" b="1" smtClean="0"/>
              <a:t>Napoleon</a:t>
            </a:r>
          </a:p>
        </p:txBody>
      </p:sp>
      <p:sp>
        <p:nvSpPr>
          <p:cNvPr id="21508"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21510" name="Symbol zastępczy numeru slajdu 5"/>
          <p:cNvSpPr>
            <a:spLocks noGrp="1"/>
          </p:cNvSpPr>
          <p:nvPr>
            <p:ph type="sldNum" sz="quarter" idx="12"/>
          </p:nvPr>
        </p:nvSpPr>
        <p:spPr/>
        <p:txBody>
          <a:bodyPr/>
          <a:lstStyle/>
          <a:p>
            <a:pPr>
              <a:defRPr/>
            </a:pPr>
            <a:fld id="{D915B04C-FB19-4E0B-AE50-879733BF994B}" type="slidenum">
              <a:rPr lang="pl-PL">
                <a:solidFill>
                  <a:prstClr val="black">
                    <a:tint val="75000"/>
                  </a:prstClr>
                </a:solidFill>
              </a:rPr>
              <a:pPr>
                <a:defRPr/>
              </a:pPr>
              <a:t>26</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076739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ytuł 1"/>
          <p:cNvSpPr>
            <a:spLocks noGrp="1"/>
          </p:cNvSpPr>
          <p:nvPr>
            <p:ph type="title"/>
          </p:nvPr>
        </p:nvSpPr>
        <p:spPr>
          <a:xfrm>
            <a:off x="428625" y="0"/>
            <a:ext cx="8229600" cy="1143000"/>
          </a:xfrm>
        </p:spPr>
        <p:txBody>
          <a:bodyPr/>
          <a:lstStyle/>
          <a:p>
            <a:pPr eaLnBrk="1" hangingPunct="1"/>
            <a:r>
              <a:rPr lang="pl-PL" sz="3600" b="1" smtClean="0"/>
              <a:t>Typologia strategii bezpieczeństwa</a:t>
            </a:r>
          </a:p>
        </p:txBody>
      </p:sp>
      <p:sp>
        <p:nvSpPr>
          <p:cNvPr id="78851" name="Symbol zastępczy zawartości 2"/>
          <p:cNvSpPr>
            <a:spLocks noGrp="1"/>
          </p:cNvSpPr>
          <p:nvPr>
            <p:ph idx="1"/>
          </p:nvPr>
        </p:nvSpPr>
        <p:spPr>
          <a:xfrm>
            <a:off x="500063" y="1214438"/>
            <a:ext cx="8229600" cy="4525962"/>
          </a:xfrm>
        </p:spPr>
        <p:txBody>
          <a:bodyPr rtlCol="0">
            <a:normAutofit fontScale="92500" lnSpcReduction="20000"/>
          </a:bodyPr>
          <a:lstStyle/>
          <a:p>
            <a:pPr eaLnBrk="1" fontAlgn="auto" hangingPunct="1">
              <a:spcAft>
                <a:spcPts val="0"/>
              </a:spcAft>
              <a:defRPr/>
            </a:pPr>
            <a:r>
              <a:rPr lang="pl-PL" sz="2400" b="1" dirty="0" smtClean="0">
                <a:latin typeface="Arial Black" pitchFamily="34" charset="0"/>
              </a:rPr>
              <a:t>Konceptualnie: deklaratywna, rzeczywista (realna), idealna (teoretyczna)</a:t>
            </a:r>
          </a:p>
          <a:p>
            <a:pPr eaLnBrk="1" fontAlgn="auto" hangingPunct="1">
              <a:spcAft>
                <a:spcPts val="0"/>
              </a:spcAft>
              <a:defRPr/>
            </a:pPr>
            <a:r>
              <a:rPr lang="pl-PL" sz="2400" b="1" dirty="0" smtClean="0">
                <a:latin typeface="Arial Black" pitchFamily="34" charset="0"/>
              </a:rPr>
              <a:t>Proceduralnie: działań kolejnych (sekwencyjnych), działań jednoczesnych, działań skumulowanych</a:t>
            </a:r>
          </a:p>
          <a:p>
            <a:pPr eaLnBrk="1" fontAlgn="auto" hangingPunct="1">
              <a:spcAft>
                <a:spcPts val="0"/>
              </a:spcAft>
              <a:defRPr/>
            </a:pPr>
            <a:r>
              <a:rPr lang="pl-PL" sz="2400" b="1" dirty="0" smtClean="0">
                <a:latin typeface="Arial Black" pitchFamily="34" charset="0"/>
              </a:rPr>
              <a:t>Wg metod: rozbicia (pokonania w walce), wyczerpania (</a:t>
            </a:r>
            <a:r>
              <a:rPr lang="pl-PL" sz="2400" b="1" dirty="0" err="1" smtClean="0">
                <a:latin typeface="Arial Black" pitchFamily="34" charset="0"/>
              </a:rPr>
              <a:t>pozasiłowego</a:t>
            </a:r>
            <a:r>
              <a:rPr lang="pl-PL" sz="2400" b="1" dirty="0" smtClean="0">
                <a:latin typeface="Arial Black" pitchFamily="34" charset="0"/>
              </a:rPr>
              <a:t>, pośredniego), zniszczenia</a:t>
            </a:r>
          </a:p>
          <a:p>
            <a:pPr eaLnBrk="1" fontAlgn="auto" hangingPunct="1">
              <a:spcAft>
                <a:spcPts val="0"/>
              </a:spcAft>
              <a:defRPr/>
            </a:pPr>
            <a:r>
              <a:rPr lang="pl-PL" sz="2400" b="1" dirty="0" smtClean="0">
                <a:latin typeface="Arial Black" pitchFamily="34" charset="0"/>
              </a:rPr>
              <a:t>Odstraszania (powstrzymywania), wymuszania, ubezpieczenia (zapewniania)</a:t>
            </a:r>
          </a:p>
          <a:p>
            <a:pPr eaLnBrk="1" fontAlgn="auto" hangingPunct="1">
              <a:spcAft>
                <a:spcPts val="0"/>
              </a:spcAft>
              <a:defRPr/>
            </a:pPr>
            <a:r>
              <a:rPr lang="pl-PL" sz="2400" b="1" dirty="0" smtClean="0">
                <a:latin typeface="Arial Black" pitchFamily="34" charset="0"/>
              </a:rPr>
              <a:t>Wg środków (dziedziny bezpieczeństwa: dyplomatyczna, ekonomiczna, informacyjna, militarna itp.)</a:t>
            </a:r>
          </a:p>
          <a:p>
            <a:pPr eaLnBrk="1" fontAlgn="auto" hangingPunct="1">
              <a:spcAft>
                <a:spcPts val="0"/>
              </a:spcAft>
              <a:defRPr/>
            </a:pPr>
            <a:r>
              <a:rPr lang="pl-PL" sz="2400" b="1" dirty="0" smtClean="0">
                <a:latin typeface="Arial Black" pitchFamily="34" charset="0"/>
              </a:rPr>
              <a:t>Wielka (totalna), na TDW, kampanii, operacyjna</a:t>
            </a:r>
          </a:p>
          <a:p>
            <a:pPr eaLnBrk="1" fontAlgn="auto" hangingPunct="1">
              <a:spcAft>
                <a:spcPts val="0"/>
              </a:spcAft>
              <a:defRPr/>
            </a:pPr>
            <a:r>
              <a:rPr lang="pl-PL" sz="2400" b="1" dirty="0" smtClean="0">
                <a:latin typeface="Arial Black" pitchFamily="34" charset="0"/>
              </a:rPr>
              <a:t>Operacyjna, transformacyjna</a:t>
            </a:r>
          </a:p>
        </p:txBody>
      </p:sp>
      <p:sp>
        <p:nvSpPr>
          <p:cNvPr id="17412"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17414" name="Symbol zastępczy numeru slajdu 5"/>
          <p:cNvSpPr>
            <a:spLocks noGrp="1"/>
          </p:cNvSpPr>
          <p:nvPr>
            <p:ph type="sldNum" sz="quarter" idx="12"/>
          </p:nvPr>
        </p:nvSpPr>
        <p:spPr/>
        <p:txBody>
          <a:bodyPr/>
          <a:lstStyle/>
          <a:p>
            <a:pPr>
              <a:defRPr/>
            </a:pPr>
            <a:fld id="{D097A9EA-15AB-4284-A131-6DAAD1A5942A}" type="slidenum">
              <a:rPr lang="pl-PL">
                <a:solidFill>
                  <a:prstClr val="black">
                    <a:tint val="75000"/>
                  </a:prstClr>
                </a:solidFill>
              </a:rPr>
              <a:pPr>
                <a:defRPr/>
              </a:pPr>
              <a:t>27</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864903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ytuł 4"/>
          <p:cNvSpPr>
            <a:spLocks noGrp="1"/>
          </p:cNvSpPr>
          <p:nvPr>
            <p:ph type="title"/>
          </p:nvPr>
        </p:nvSpPr>
        <p:spPr>
          <a:xfrm>
            <a:off x="500063" y="142875"/>
            <a:ext cx="8229600" cy="1143000"/>
          </a:xfrm>
        </p:spPr>
        <p:txBody>
          <a:bodyPr/>
          <a:lstStyle/>
          <a:p>
            <a:r>
              <a:rPr lang="pl-PL" smtClean="0"/>
              <a:t>Charakterystyka podmiotu</a:t>
            </a:r>
            <a:br>
              <a:rPr lang="pl-PL" smtClean="0"/>
            </a:br>
            <a:r>
              <a:rPr lang="pl-PL" smtClean="0"/>
              <a:t>strategii bezpieczeństwa</a:t>
            </a:r>
          </a:p>
        </p:txBody>
      </p:sp>
      <p:sp>
        <p:nvSpPr>
          <p:cNvPr id="101379" name="Symbol zastępczy zawartości 5"/>
          <p:cNvSpPr>
            <a:spLocks noGrp="1"/>
          </p:cNvSpPr>
          <p:nvPr>
            <p:ph idx="1"/>
          </p:nvPr>
        </p:nvSpPr>
        <p:spPr>
          <a:xfrm>
            <a:off x="500063" y="1500188"/>
            <a:ext cx="8229600" cy="4525962"/>
          </a:xfrm>
        </p:spPr>
        <p:txBody>
          <a:bodyPr/>
          <a:lstStyle/>
          <a:p>
            <a:r>
              <a:rPr lang="pl-PL" sz="2800" b="1" smtClean="0">
                <a:latin typeface="Arial Black" pitchFamily="34" charset="0"/>
              </a:rPr>
              <a:t>Interesy (tożsamość podmiotu) i cele</a:t>
            </a:r>
          </a:p>
          <a:p>
            <a:r>
              <a:rPr lang="pl-PL" sz="2800" b="1" smtClean="0">
                <a:latin typeface="Arial Black" pitchFamily="34" charset="0"/>
              </a:rPr>
              <a:t>Warunki bezpieczeństwa (położenie geostrategiczne; warunki zewnętrzne: szanse, wyzwania, ryzyka i zagrożenia; kulturowe, materialne i organizacyjne warunki wewnętrzne)</a:t>
            </a:r>
          </a:p>
          <a:p>
            <a:r>
              <a:rPr lang="pl-PL" sz="2800" b="1" smtClean="0">
                <a:latin typeface="Arial Black" pitchFamily="34" charset="0"/>
              </a:rPr>
              <a:t>Koncepcje bezpieczeństwa (polityka, strategia) </a:t>
            </a:r>
          </a:p>
          <a:p>
            <a:r>
              <a:rPr lang="pl-PL" sz="2800" b="1" smtClean="0">
                <a:latin typeface="Arial Black" pitchFamily="34" charset="0"/>
              </a:rPr>
              <a:t>Systemy bezpieczeństwa (organizacja i przygotowanie sił i środków bezpieczeństwa)</a:t>
            </a:r>
          </a:p>
        </p:txBody>
      </p:sp>
      <p:sp>
        <p:nvSpPr>
          <p:cNvPr id="101380" name="Symbol zastępczy daty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UŁaz 2012-13</a:t>
            </a:r>
          </a:p>
        </p:txBody>
      </p:sp>
      <p:sp>
        <p:nvSpPr>
          <p:cNvPr id="101381"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C3C1BC61-F367-4D89-908C-5C343B2FB802}" type="slidenum">
              <a:rPr lang="pl-PL" smtClean="0">
                <a:solidFill>
                  <a:srgbClr val="898989"/>
                </a:solidFill>
              </a:rPr>
              <a:pPr eaLnBrk="1" fontAlgn="base" hangingPunct="1">
                <a:spcBef>
                  <a:spcPct val="0"/>
                </a:spcBef>
                <a:spcAft>
                  <a:spcPct val="0"/>
                </a:spcAft>
              </a:pPr>
              <a:t>28</a:t>
            </a:fld>
            <a:endParaRPr lang="pl-PL" smtClean="0">
              <a:solidFill>
                <a:srgbClr val="898989"/>
              </a:solidFill>
            </a:endParaRPr>
          </a:p>
        </p:txBody>
      </p:sp>
      <p:sp>
        <p:nvSpPr>
          <p:cNvPr id="101382" name="Symbol zastępczy stopki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UCZELNIA ŁAZARSKIEGO</a:t>
            </a:r>
          </a:p>
        </p:txBody>
      </p:sp>
    </p:spTree>
    <p:extLst>
      <p:ext uri="{BB962C8B-B14F-4D97-AF65-F5344CB8AC3E}">
        <p14:creationId xmlns:p14="http://schemas.microsoft.com/office/powerpoint/2010/main" val="2622784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ytuł 1"/>
          <p:cNvSpPr>
            <a:spLocks noGrp="1"/>
          </p:cNvSpPr>
          <p:nvPr>
            <p:ph type="title"/>
          </p:nvPr>
        </p:nvSpPr>
        <p:spPr/>
        <p:txBody>
          <a:bodyPr/>
          <a:lstStyle/>
          <a:p>
            <a:pPr eaLnBrk="1" hangingPunct="1"/>
            <a:r>
              <a:rPr lang="pl-PL" smtClean="0"/>
              <a:t>Charakterystyka państwa</a:t>
            </a:r>
          </a:p>
        </p:txBody>
      </p:sp>
      <p:sp>
        <p:nvSpPr>
          <p:cNvPr id="102403" name="Symbol zastępczy zawartości 2"/>
          <p:cNvSpPr>
            <a:spLocks noGrp="1"/>
          </p:cNvSpPr>
          <p:nvPr>
            <p:ph idx="1"/>
          </p:nvPr>
        </p:nvSpPr>
        <p:spPr/>
        <p:txBody>
          <a:bodyPr/>
          <a:lstStyle/>
          <a:p>
            <a:pPr eaLnBrk="1" hangingPunct="1"/>
            <a:r>
              <a:rPr lang="pl-PL" b="1" smtClean="0">
                <a:latin typeface="Arial Black" pitchFamily="34" charset="0"/>
              </a:rPr>
              <a:t>Stała ludność</a:t>
            </a:r>
          </a:p>
          <a:p>
            <a:pPr eaLnBrk="1" hangingPunct="1"/>
            <a:r>
              <a:rPr lang="pl-PL" b="1" smtClean="0">
                <a:latin typeface="Arial Black" pitchFamily="34" charset="0"/>
              </a:rPr>
              <a:t>Określone terytorium z  zasobami</a:t>
            </a:r>
          </a:p>
          <a:p>
            <a:pPr eaLnBrk="1" hangingPunct="1"/>
            <a:r>
              <a:rPr lang="pl-PL" b="1" smtClean="0">
                <a:latin typeface="Arial Black" pitchFamily="34" charset="0"/>
              </a:rPr>
              <a:t>Władza zdolna do kontrolowania swojego terytorium oraz utrzymywania stosunków z innymi państwami, a także mająca monopol na prawne użycie siły w kraju (inne państwa muszą uznawać suwerenność tej władzy)</a:t>
            </a:r>
          </a:p>
        </p:txBody>
      </p:sp>
      <p:sp>
        <p:nvSpPr>
          <p:cNvPr id="102404" name="Symbol zastępczy daty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UŁaz 2012-13</a:t>
            </a:r>
          </a:p>
        </p:txBody>
      </p:sp>
      <p:sp>
        <p:nvSpPr>
          <p:cNvPr id="102405" name="Symbol zastępczy numeru slajd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DA43FD6-C67F-483C-A072-6B5CBDC61D4B}" type="slidenum">
              <a:rPr lang="pl-PL" smtClean="0">
                <a:solidFill>
                  <a:srgbClr val="898989"/>
                </a:solidFill>
              </a:rPr>
              <a:pPr eaLnBrk="1" fontAlgn="base" hangingPunct="1">
                <a:spcBef>
                  <a:spcPct val="0"/>
                </a:spcBef>
                <a:spcAft>
                  <a:spcPct val="0"/>
                </a:spcAft>
              </a:pPr>
              <a:t>29</a:t>
            </a:fld>
            <a:endParaRPr lang="pl-PL" smtClean="0">
              <a:solidFill>
                <a:srgbClr val="898989"/>
              </a:solidFill>
            </a:endParaRPr>
          </a:p>
        </p:txBody>
      </p:sp>
      <p:sp>
        <p:nvSpPr>
          <p:cNvPr id="102406" name="Symbol zastępczy stopki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UCZELNIA ŁAZARSKIEGO</a:t>
            </a:r>
          </a:p>
        </p:txBody>
      </p:sp>
    </p:spTree>
    <p:extLst>
      <p:ext uri="{BB962C8B-B14F-4D97-AF65-F5344CB8AC3E}">
        <p14:creationId xmlns:p14="http://schemas.microsoft.com/office/powerpoint/2010/main" val="2923625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ytuł 1"/>
          <p:cNvSpPr>
            <a:spLocks noGrp="1"/>
          </p:cNvSpPr>
          <p:nvPr>
            <p:ph type="title"/>
          </p:nvPr>
        </p:nvSpPr>
        <p:spPr/>
        <p:txBody>
          <a:bodyPr rtlCol="0">
            <a:normAutofit fontScale="90000"/>
          </a:bodyPr>
          <a:lstStyle/>
          <a:p>
            <a:pPr eaLnBrk="1" fontAlgn="auto" hangingPunct="1">
              <a:spcAft>
                <a:spcPts val="0"/>
              </a:spcAft>
              <a:defRPr/>
            </a:pPr>
            <a:r>
              <a:rPr lang="pl-PL" b="1" smtClean="0"/>
              <a:t>Wojna jako usprawiedliwione narzędzie polityczne</a:t>
            </a:r>
          </a:p>
        </p:txBody>
      </p:sp>
      <p:sp>
        <p:nvSpPr>
          <p:cNvPr id="69635" name="Symbol zastępczy zawartości 2"/>
          <p:cNvSpPr>
            <a:spLocks noGrp="1"/>
          </p:cNvSpPr>
          <p:nvPr>
            <p:ph idx="1"/>
          </p:nvPr>
        </p:nvSpPr>
        <p:spPr>
          <a:xfrm>
            <a:off x="214313" y="1643063"/>
            <a:ext cx="8786812" cy="4525962"/>
          </a:xfrm>
        </p:spPr>
        <p:txBody>
          <a:bodyPr rtlCol="0">
            <a:normAutofit fontScale="85000" lnSpcReduction="10000"/>
          </a:bodyPr>
          <a:lstStyle/>
          <a:p>
            <a:pPr eaLnBrk="1" fontAlgn="auto" hangingPunct="1">
              <a:spcAft>
                <a:spcPts val="0"/>
              </a:spcAft>
              <a:defRPr/>
            </a:pPr>
            <a:r>
              <a:rPr lang="pl-PL" sz="2800" b="1" dirty="0" smtClean="0">
                <a:latin typeface="Arial Black" pitchFamily="34" charset="0"/>
              </a:rPr>
              <a:t>Uzasadniony (uprawniony formalnie i moralnie przekonujący)  powód: np. odparcie agresji</a:t>
            </a:r>
          </a:p>
          <a:p>
            <a:pPr eaLnBrk="1" fontAlgn="auto" hangingPunct="1">
              <a:spcAft>
                <a:spcPts val="0"/>
              </a:spcAft>
              <a:defRPr/>
            </a:pPr>
            <a:r>
              <a:rPr lang="pl-PL" sz="2800" b="1" dirty="0" smtClean="0">
                <a:latin typeface="Arial Black" pitchFamily="34" charset="0"/>
              </a:rPr>
              <a:t>Uprawnione kierownictwo (np. Rada Bezpieczeństwa ONZ)</a:t>
            </a:r>
          </a:p>
          <a:p>
            <a:pPr eaLnBrk="1" fontAlgn="auto" hangingPunct="1">
              <a:spcAft>
                <a:spcPts val="0"/>
              </a:spcAft>
              <a:defRPr/>
            </a:pPr>
            <a:r>
              <a:rPr lang="pl-PL" sz="2800" b="1" dirty="0" smtClean="0">
                <a:latin typeface="Arial Black" pitchFamily="34" charset="0"/>
              </a:rPr>
              <a:t>Publiczne wypowiedzenie</a:t>
            </a:r>
          </a:p>
          <a:p>
            <a:pPr eaLnBrk="1" fontAlgn="auto" hangingPunct="1">
              <a:spcAft>
                <a:spcPts val="0"/>
              </a:spcAft>
              <a:defRPr/>
            </a:pPr>
            <a:r>
              <a:rPr lang="pl-PL" sz="2800" b="1" dirty="0" smtClean="0">
                <a:latin typeface="Arial Black" pitchFamily="34" charset="0"/>
              </a:rPr>
              <a:t>Słuszny zamiar (np. obrona)</a:t>
            </a:r>
          </a:p>
          <a:p>
            <a:pPr eaLnBrk="1" fontAlgn="auto" hangingPunct="1">
              <a:spcAft>
                <a:spcPts val="0"/>
              </a:spcAft>
              <a:defRPr/>
            </a:pPr>
            <a:r>
              <a:rPr lang="pl-PL" sz="2800" b="1" dirty="0" smtClean="0">
                <a:latin typeface="Arial Black" pitchFamily="34" charset="0"/>
              </a:rPr>
              <a:t>Proporcjonalność użycia siły (szkody spowodowane przez wojnę powinny być tego warte)</a:t>
            </a:r>
          </a:p>
          <a:p>
            <a:pPr eaLnBrk="1" fontAlgn="auto" hangingPunct="1">
              <a:spcAft>
                <a:spcPts val="0"/>
              </a:spcAft>
              <a:defRPr/>
            </a:pPr>
            <a:r>
              <a:rPr lang="pl-PL" sz="2800" b="1" dirty="0" smtClean="0">
                <a:latin typeface="Arial Black" pitchFamily="34" charset="0"/>
              </a:rPr>
              <a:t>Ostateczność (po wyczerpaniu innych środków)</a:t>
            </a:r>
          </a:p>
          <a:p>
            <a:pPr eaLnBrk="1" fontAlgn="auto" hangingPunct="1">
              <a:spcAft>
                <a:spcPts val="0"/>
              </a:spcAft>
              <a:defRPr/>
            </a:pPr>
            <a:r>
              <a:rPr lang="pl-PL" sz="2800" b="1" dirty="0" smtClean="0">
                <a:latin typeface="Arial Black" pitchFamily="34" charset="0"/>
              </a:rPr>
              <a:t>Racjonalna szansa na sukces (nie awanturnictwo)</a:t>
            </a:r>
          </a:p>
        </p:txBody>
      </p:sp>
      <p:sp>
        <p:nvSpPr>
          <p:cNvPr id="33796"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33798" name="Symbol zastępczy numeru slajdu 5"/>
          <p:cNvSpPr>
            <a:spLocks noGrp="1"/>
          </p:cNvSpPr>
          <p:nvPr>
            <p:ph type="sldNum" sz="quarter" idx="12"/>
          </p:nvPr>
        </p:nvSpPr>
        <p:spPr/>
        <p:txBody>
          <a:bodyPr/>
          <a:lstStyle/>
          <a:p>
            <a:pPr>
              <a:defRPr/>
            </a:pPr>
            <a:fld id="{DA6B2E85-1F99-4070-AE27-43F63E988DB0}" type="slidenum">
              <a:rPr lang="pl-PL">
                <a:solidFill>
                  <a:prstClr val="black">
                    <a:tint val="75000"/>
                  </a:prstClr>
                </a:solidFill>
              </a:rPr>
              <a:pPr>
                <a:defRPr/>
              </a:pPr>
              <a:t>3</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085729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ytuł 1"/>
          <p:cNvSpPr>
            <a:spLocks noGrp="1"/>
          </p:cNvSpPr>
          <p:nvPr>
            <p:ph type="title"/>
          </p:nvPr>
        </p:nvSpPr>
        <p:spPr/>
        <p:txBody>
          <a:bodyPr/>
          <a:lstStyle/>
          <a:p>
            <a:pPr eaLnBrk="1" hangingPunct="1"/>
            <a:r>
              <a:rPr lang="pl-PL" smtClean="0"/>
              <a:t>Państwa</a:t>
            </a:r>
          </a:p>
        </p:txBody>
      </p:sp>
      <p:sp>
        <p:nvSpPr>
          <p:cNvPr id="103427" name="Symbol zastępczy zawartości 2"/>
          <p:cNvSpPr>
            <a:spLocks noGrp="1"/>
          </p:cNvSpPr>
          <p:nvPr>
            <p:ph idx="1"/>
          </p:nvPr>
        </p:nvSpPr>
        <p:spPr>
          <a:xfrm>
            <a:off x="468313" y="1268413"/>
            <a:ext cx="8229600" cy="4525962"/>
          </a:xfrm>
        </p:spPr>
        <p:txBody>
          <a:bodyPr/>
          <a:lstStyle/>
          <a:p>
            <a:pPr eaLnBrk="1" hangingPunct="1"/>
            <a:r>
              <a:rPr lang="pl-PL" sz="2800" b="1" smtClean="0">
                <a:latin typeface="Arial Black" pitchFamily="34" charset="0"/>
              </a:rPr>
              <a:t>Prawnie równe</a:t>
            </a:r>
          </a:p>
          <a:p>
            <a:pPr eaLnBrk="1" hangingPunct="1"/>
            <a:r>
              <a:rPr lang="pl-PL" sz="2800" b="1" smtClean="0">
                <a:latin typeface="Arial Black" pitchFamily="34" charset="0"/>
              </a:rPr>
              <a:t>Prawo do suwerenności</a:t>
            </a:r>
          </a:p>
          <a:p>
            <a:pPr eaLnBrk="1" hangingPunct="1"/>
            <a:r>
              <a:rPr lang="pl-PL" sz="2800" b="1" smtClean="0">
                <a:latin typeface="Arial Black" pitchFamily="34" charset="0"/>
              </a:rPr>
              <a:t>Obowiązek uznania prawnej całości innego państwa</a:t>
            </a:r>
          </a:p>
          <a:p>
            <a:pPr eaLnBrk="1" hangingPunct="1"/>
            <a:r>
              <a:rPr lang="pl-PL" sz="2800" b="1" smtClean="0">
                <a:latin typeface="Arial Black" pitchFamily="34" charset="0"/>
              </a:rPr>
              <a:t>Nienaruszalność integralności terytorialnej i politycznej niezależności</a:t>
            </a:r>
          </a:p>
          <a:p>
            <a:pPr eaLnBrk="1" hangingPunct="1"/>
            <a:r>
              <a:rPr lang="pl-PL" sz="2800" b="1" smtClean="0">
                <a:latin typeface="Arial Black" pitchFamily="34" charset="0"/>
              </a:rPr>
              <a:t>Wolność wyboru i rozwijania własnego systemu politycznego, społecznego i kulturalnego</a:t>
            </a:r>
          </a:p>
          <a:p>
            <a:pPr eaLnBrk="1" hangingPunct="1"/>
            <a:r>
              <a:rPr lang="pl-PL" sz="2800" b="1" smtClean="0">
                <a:latin typeface="Arial Black" pitchFamily="34" charset="0"/>
              </a:rPr>
              <a:t>Obowiązek wypełniania zobowiązań międzynarodowych oraz życia w pokoju z innymi</a:t>
            </a:r>
          </a:p>
          <a:p>
            <a:pPr eaLnBrk="1" hangingPunct="1"/>
            <a:endParaRPr lang="pl-PL" sz="2800" b="1" smtClean="0">
              <a:latin typeface="Arial Black" pitchFamily="34" charset="0"/>
            </a:endParaRPr>
          </a:p>
        </p:txBody>
      </p:sp>
      <p:sp>
        <p:nvSpPr>
          <p:cNvPr id="103428" name="Symbol zastępczy daty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UŁaz 2012-13</a:t>
            </a:r>
          </a:p>
        </p:txBody>
      </p:sp>
      <p:sp>
        <p:nvSpPr>
          <p:cNvPr id="103429" name="Symbol zastępczy numeru slajd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B26D0423-9A95-478B-884F-84588D9BEEA8}" type="slidenum">
              <a:rPr lang="pl-PL" smtClean="0">
                <a:solidFill>
                  <a:srgbClr val="898989"/>
                </a:solidFill>
              </a:rPr>
              <a:pPr eaLnBrk="1" fontAlgn="base" hangingPunct="1">
                <a:spcBef>
                  <a:spcPct val="0"/>
                </a:spcBef>
                <a:spcAft>
                  <a:spcPct val="0"/>
                </a:spcAft>
              </a:pPr>
              <a:t>30</a:t>
            </a:fld>
            <a:endParaRPr lang="pl-PL" smtClean="0">
              <a:solidFill>
                <a:srgbClr val="898989"/>
              </a:solidFill>
            </a:endParaRPr>
          </a:p>
        </p:txBody>
      </p:sp>
      <p:sp>
        <p:nvSpPr>
          <p:cNvPr id="103430" name="Symbol zastępczy stopki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UCZELNIA ŁAZARSKIEGO</a:t>
            </a:r>
          </a:p>
        </p:txBody>
      </p:sp>
    </p:spTree>
    <p:extLst>
      <p:ext uri="{BB962C8B-B14F-4D97-AF65-F5344CB8AC3E}">
        <p14:creationId xmlns:p14="http://schemas.microsoft.com/office/powerpoint/2010/main" val="1954337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pl-PL" smtClean="0"/>
              <a:t>Interesy</a:t>
            </a:r>
          </a:p>
        </p:txBody>
      </p:sp>
      <p:sp>
        <p:nvSpPr>
          <p:cNvPr id="23555" name="Rectangle 3"/>
          <p:cNvSpPr>
            <a:spLocks noGrp="1" noChangeArrowheads="1"/>
          </p:cNvSpPr>
          <p:nvPr>
            <p:ph idx="1"/>
          </p:nvPr>
        </p:nvSpPr>
        <p:spPr>
          <a:xfrm>
            <a:off x="914400" y="1752600"/>
            <a:ext cx="7772400" cy="4114800"/>
          </a:xfrm>
        </p:spPr>
        <p:txBody>
          <a:bodyPr rtlCol="0">
            <a:normAutofit fontScale="85000" lnSpcReduction="10000"/>
          </a:bodyPr>
          <a:lstStyle/>
          <a:p>
            <a:pPr eaLnBrk="1" fontAlgn="auto" hangingPunct="1">
              <a:spcAft>
                <a:spcPts val="0"/>
              </a:spcAft>
              <a:defRPr/>
            </a:pPr>
            <a:r>
              <a:rPr lang="pl-PL" sz="2800" b="1" dirty="0" smtClean="0">
                <a:latin typeface="Arial Black" pitchFamily="34" charset="0"/>
              </a:rPr>
              <a:t>Interesy</a:t>
            </a:r>
            <a:r>
              <a:rPr lang="pl-PL" sz="2800" dirty="0" smtClean="0">
                <a:latin typeface="Arial Black" pitchFamily="34" charset="0"/>
              </a:rPr>
              <a:t> danego podmiotu (społeczności międzynarodowej, narodu, grupy, osoby itp.) – to wyraz jego tożsamości, wyznawanych wartości, historycznego dorobku, tradycji, bieżących potrzeb oraz dążeń i aspiracji przyszłościowych </a:t>
            </a:r>
          </a:p>
          <a:p>
            <a:pPr eaLnBrk="1" fontAlgn="auto" hangingPunct="1">
              <a:spcAft>
                <a:spcPts val="0"/>
              </a:spcAft>
              <a:defRPr/>
            </a:pPr>
            <a:r>
              <a:rPr lang="pl-PL" sz="2800" dirty="0" smtClean="0">
                <a:latin typeface="Arial Black" pitchFamily="34" charset="0"/>
              </a:rPr>
              <a:t>Interesy </a:t>
            </a:r>
            <a:r>
              <a:rPr lang="pl-PL" sz="2800" dirty="0" smtClean="0">
                <a:solidFill>
                  <a:schemeClr val="folHlink"/>
                </a:solidFill>
                <a:latin typeface="Arial Black" pitchFamily="34" charset="0"/>
              </a:rPr>
              <a:t>żywotne i drugorzędne</a:t>
            </a:r>
            <a:r>
              <a:rPr lang="pl-PL" sz="2800" dirty="0" smtClean="0">
                <a:latin typeface="Arial Black" pitchFamily="34" charset="0"/>
              </a:rPr>
              <a:t>: </a:t>
            </a:r>
          </a:p>
          <a:p>
            <a:pPr lvl="2" eaLnBrk="1" fontAlgn="auto" hangingPunct="1">
              <a:spcAft>
                <a:spcPts val="0"/>
              </a:spcAft>
              <a:defRPr/>
            </a:pPr>
            <a:r>
              <a:rPr lang="pl-PL" sz="2000" b="1" dirty="0" smtClean="0">
                <a:solidFill>
                  <a:schemeClr val="folHlink"/>
                </a:solidFill>
                <a:latin typeface="Arial Black" pitchFamily="34" charset="0"/>
              </a:rPr>
              <a:t>żywotne</a:t>
            </a:r>
            <a:r>
              <a:rPr lang="pl-PL" sz="2000" dirty="0" smtClean="0">
                <a:latin typeface="Arial Black" pitchFamily="34" charset="0"/>
              </a:rPr>
              <a:t> – to interesy dotyczące istnienia, przetrwania podmiotu w danych warunkach (niestopniowane, „zero-jedynkowe”)</a:t>
            </a:r>
          </a:p>
          <a:p>
            <a:pPr lvl="2" eaLnBrk="1" fontAlgn="auto" hangingPunct="1">
              <a:spcAft>
                <a:spcPts val="0"/>
              </a:spcAft>
              <a:defRPr/>
            </a:pPr>
            <a:r>
              <a:rPr lang="pl-PL" sz="2000" b="1" dirty="0" smtClean="0">
                <a:solidFill>
                  <a:schemeClr val="folHlink"/>
                </a:solidFill>
                <a:latin typeface="Arial Black" pitchFamily="34" charset="0"/>
              </a:rPr>
              <a:t>drugorzędne</a:t>
            </a:r>
            <a:r>
              <a:rPr lang="pl-PL" sz="2000" dirty="0" smtClean="0">
                <a:latin typeface="Arial Black" pitchFamily="34" charset="0"/>
              </a:rPr>
              <a:t> – to interesy związane z jakością owego  istnienia, trwania (stopniowalne, </a:t>
            </a:r>
            <a:r>
              <a:rPr lang="pl-PL" sz="2000" dirty="0" err="1" smtClean="0">
                <a:latin typeface="Arial Black" pitchFamily="34" charset="0"/>
              </a:rPr>
              <a:t>negocjowalne</a:t>
            </a:r>
            <a:r>
              <a:rPr lang="pl-PL" sz="2000" dirty="0" smtClean="0">
                <a:latin typeface="Arial Black" pitchFamily="34" charset="0"/>
              </a:rPr>
              <a:t>)</a:t>
            </a:r>
            <a:r>
              <a:rPr lang="pl-PL" sz="2800" dirty="0" smtClean="0">
                <a:latin typeface="Arial Black" pitchFamily="34" charset="0"/>
              </a:rPr>
              <a:t>  </a:t>
            </a:r>
          </a:p>
        </p:txBody>
      </p:sp>
      <p:sp>
        <p:nvSpPr>
          <p:cNvPr id="104452" name="Symbol zastępczy daty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UŁaz 2012-13</a:t>
            </a:r>
          </a:p>
        </p:txBody>
      </p:sp>
      <p:sp>
        <p:nvSpPr>
          <p:cNvPr id="104453" name="Symbol zastępczy numeru slajdu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5BF22FB-2B17-4126-B16F-17FEDA9F9E3A}" type="slidenum">
              <a:rPr lang="pl-PL" smtClean="0">
                <a:solidFill>
                  <a:srgbClr val="898989"/>
                </a:solidFill>
              </a:rPr>
              <a:pPr eaLnBrk="1" fontAlgn="base" hangingPunct="1">
                <a:spcBef>
                  <a:spcPct val="0"/>
                </a:spcBef>
                <a:spcAft>
                  <a:spcPct val="0"/>
                </a:spcAft>
              </a:pPr>
              <a:t>31</a:t>
            </a:fld>
            <a:endParaRPr lang="pl-PL" smtClean="0">
              <a:solidFill>
                <a:srgbClr val="898989"/>
              </a:solidFill>
            </a:endParaRPr>
          </a:p>
        </p:txBody>
      </p:sp>
      <p:sp>
        <p:nvSpPr>
          <p:cNvPr id="104454" name="Symbol zastępczy stopki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UCZELNIA ŁAZARSKIEGO</a:t>
            </a:r>
          </a:p>
        </p:txBody>
      </p:sp>
    </p:spTree>
    <p:extLst>
      <p:ext uri="{BB962C8B-B14F-4D97-AF65-F5344CB8AC3E}">
        <p14:creationId xmlns:p14="http://schemas.microsoft.com/office/powerpoint/2010/main" val="26360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ytuł 1"/>
          <p:cNvSpPr>
            <a:spLocks noGrp="1"/>
          </p:cNvSpPr>
          <p:nvPr>
            <p:ph type="title"/>
          </p:nvPr>
        </p:nvSpPr>
        <p:spPr/>
        <p:txBody>
          <a:bodyPr/>
          <a:lstStyle/>
          <a:p>
            <a:pPr eaLnBrk="1" hangingPunct="1"/>
            <a:r>
              <a:rPr lang="pl-PL" b="1" smtClean="0"/>
              <a:t>Organizacje międzynarodowe jako podmioty bezpieczeństwa</a:t>
            </a:r>
          </a:p>
        </p:txBody>
      </p:sp>
      <p:sp>
        <p:nvSpPr>
          <p:cNvPr id="105475" name="Symbol zastępczy zawartości 2"/>
          <p:cNvSpPr>
            <a:spLocks noGrp="1"/>
          </p:cNvSpPr>
          <p:nvPr>
            <p:ph idx="1"/>
          </p:nvPr>
        </p:nvSpPr>
        <p:spPr>
          <a:xfrm>
            <a:off x="468313" y="1916113"/>
            <a:ext cx="8229600" cy="4525962"/>
          </a:xfrm>
        </p:spPr>
        <p:txBody>
          <a:bodyPr/>
          <a:lstStyle/>
          <a:p>
            <a:pPr eaLnBrk="1" hangingPunct="1"/>
            <a:r>
              <a:rPr lang="pl-PL" sz="3600" b="1" smtClean="0"/>
              <a:t>ONZ (wcześniej Liga Narodów)</a:t>
            </a:r>
          </a:p>
          <a:p>
            <a:pPr eaLnBrk="1" hangingPunct="1"/>
            <a:r>
              <a:rPr lang="pl-PL" sz="3600" b="1" smtClean="0"/>
              <a:t>NATO</a:t>
            </a:r>
          </a:p>
          <a:p>
            <a:pPr eaLnBrk="1" hangingPunct="1"/>
            <a:r>
              <a:rPr lang="pl-PL" sz="3600" b="1" smtClean="0"/>
              <a:t>UE</a:t>
            </a:r>
          </a:p>
          <a:p>
            <a:pPr eaLnBrk="1" hangingPunct="1"/>
            <a:r>
              <a:rPr lang="pl-PL" sz="3600" b="1" smtClean="0"/>
              <a:t>OBWE</a:t>
            </a:r>
          </a:p>
          <a:p>
            <a:pPr eaLnBrk="1" hangingPunct="1"/>
            <a:r>
              <a:rPr lang="pl-PL" sz="3600" b="1" smtClean="0"/>
              <a:t>WNP</a:t>
            </a:r>
          </a:p>
          <a:p>
            <a:pPr eaLnBrk="1" hangingPunct="1"/>
            <a:r>
              <a:rPr lang="pl-PL" sz="3600" b="1" smtClean="0"/>
              <a:t>UW</a:t>
            </a:r>
          </a:p>
        </p:txBody>
      </p:sp>
      <p:sp>
        <p:nvSpPr>
          <p:cNvPr id="105476" name="Symbol zastępczy daty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UŁaz 2012-13</a:t>
            </a:r>
          </a:p>
        </p:txBody>
      </p:sp>
      <p:sp>
        <p:nvSpPr>
          <p:cNvPr id="105477" name="Symbol zastępczy numeru slajd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E67B2E76-8A4A-4425-8DAA-F66E3DB2012A}" type="slidenum">
              <a:rPr lang="pl-PL" smtClean="0">
                <a:solidFill>
                  <a:srgbClr val="898989"/>
                </a:solidFill>
              </a:rPr>
              <a:pPr eaLnBrk="1" fontAlgn="base" hangingPunct="1">
                <a:spcBef>
                  <a:spcPct val="0"/>
                </a:spcBef>
                <a:spcAft>
                  <a:spcPct val="0"/>
                </a:spcAft>
              </a:pPr>
              <a:t>32</a:t>
            </a:fld>
            <a:endParaRPr lang="pl-PL" smtClean="0">
              <a:solidFill>
                <a:srgbClr val="898989"/>
              </a:solidFill>
            </a:endParaRPr>
          </a:p>
        </p:txBody>
      </p:sp>
      <p:sp>
        <p:nvSpPr>
          <p:cNvPr id="105478" name="Symbol zastępczy stopki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UCZELNIA ŁAZARSKIEGO</a:t>
            </a:r>
          </a:p>
        </p:txBody>
      </p:sp>
    </p:spTree>
    <p:extLst>
      <p:ext uri="{BB962C8B-B14F-4D97-AF65-F5344CB8AC3E}">
        <p14:creationId xmlns:p14="http://schemas.microsoft.com/office/powerpoint/2010/main" val="3978445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ytuł 1"/>
          <p:cNvSpPr>
            <a:spLocks noGrp="1"/>
          </p:cNvSpPr>
          <p:nvPr>
            <p:ph type="title"/>
          </p:nvPr>
        </p:nvSpPr>
        <p:spPr>
          <a:xfrm>
            <a:off x="500063" y="0"/>
            <a:ext cx="8229600" cy="1143000"/>
          </a:xfrm>
        </p:spPr>
        <p:txBody>
          <a:bodyPr/>
          <a:lstStyle/>
          <a:p>
            <a:pPr eaLnBrk="1" hangingPunct="1"/>
            <a:r>
              <a:rPr lang="pl-PL" sz="4000" b="1" smtClean="0"/>
              <a:t>Misje organizacji </a:t>
            </a:r>
          </a:p>
        </p:txBody>
      </p:sp>
      <p:sp>
        <p:nvSpPr>
          <p:cNvPr id="106499" name="Symbol zastępczy zawartości 2"/>
          <p:cNvSpPr>
            <a:spLocks noGrp="1"/>
          </p:cNvSpPr>
          <p:nvPr>
            <p:ph idx="1"/>
          </p:nvPr>
        </p:nvSpPr>
        <p:spPr>
          <a:xfrm>
            <a:off x="357188" y="1285875"/>
            <a:ext cx="8229600" cy="4525963"/>
          </a:xfrm>
        </p:spPr>
        <p:txBody>
          <a:bodyPr/>
          <a:lstStyle/>
          <a:p>
            <a:pPr eaLnBrk="1" hangingPunct="1"/>
            <a:r>
              <a:rPr lang="pl-PL" sz="2800" b="1" smtClean="0">
                <a:latin typeface="Arial Black" pitchFamily="34" charset="0"/>
              </a:rPr>
              <a:t>Misja – przeznaczenie: kategoria stworzona (wygenerowana) przez członków danej organizacji</a:t>
            </a:r>
          </a:p>
          <a:p>
            <a:pPr eaLnBrk="1" hangingPunct="1"/>
            <a:r>
              <a:rPr lang="pl-PL" sz="2800" b="1" smtClean="0">
                <a:latin typeface="Arial Black" pitchFamily="34" charset="0"/>
              </a:rPr>
              <a:t>Misja organizacji międzynarodowej (międzypaństwowej – np. NATO, UE) - synteza interesów narodowych państw członkowskich. Problem: eliminacja sprzecznych interesów</a:t>
            </a:r>
          </a:p>
          <a:p>
            <a:pPr eaLnBrk="1" hangingPunct="1"/>
            <a:r>
              <a:rPr lang="pl-PL" sz="2800" b="1" smtClean="0">
                <a:latin typeface="Arial Black" pitchFamily="34" charset="0"/>
              </a:rPr>
              <a:t>Misja organizacji krajowej (elementu państwa – np. samorządu, instytucji państwowej lub pozarządowej) – ustalona przez prawo </a:t>
            </a:r>
          </a:p>
        </p:txBody>
      </p:sp>
      <p:sp>
        <p:nvSpPr>
          <p:cNvPr id="106500" name="Symbol zastępczy daty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UŁaz 2012-13</a:t>
            </a:r>
          </a:p>
        </p:txBody>
      </p:sp>
      <p:sp>
        <p:nvSpPr>
          <p:cNvPr id="106501" name="Symbol zastępczy numeru slajd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5CCBCB51-1121-40DD-90A1-DA647E6E7BC7}" type="slidenum">
              <a:rPr lang="pl-PL" smtClean="0">
                <a:solidFill>
                  <a:srgbClr val="898989"/>
                </a:solidFill>
              </a:rPr>
              <a:pPr eaLnBrk="1" fontAlgn="base" hangingPunct="1">
                <a:spcBef>
                  <a:spcPct val="0"/>
                </a:spcBef>
                <a:spcAft>
                  <a:spcPct val="0"/>
                </a:spcAft>
              </a:pPr>
              <a:t>33</a:t>
            </a:fld>
            <a:endParaRPr lang="pl-PL" smtClean="0">
              <a:solidFill>
                <a:srgbClr val="898989"/>
              </a:solidFill>
            </a:endParaRPr>
          </a:p>
        </p:txBody>
      </p:sp>
      <p:sp>
        <p:nvSpPr>
          <p:cNvPr id="106502" name="Symbol zastępczy stopki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UCZELNIA ŁAZARSKIEGO</a:t>
            </a:r>
          </a:p>
        </p:txBody>
      </p:sp>
    </p:spTree>
    <p:extLst>
      <p:ext uri="{BB962C8B-B14F-4D97-AF65-F5344CB8AC3E}">
        <p14:creationId xmlns:p14="http://schemas.microsoft.com/office/powerpoint/2010/main" val="2351771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066800" y="381000"/>
            <a:ext cx="7793038" cy="1143000"/>
          </a:xfrm>
        </p:spPr>
        <p:txBody>
          <a:bodyPr/>
          <a:lstStyle/>
          <a:p>
            <a:pPr eaLnBrk="1" hangingPunct="1"/>
            <a:r>
              <a:rPr lang="pl-PL" sz="4000" b="1" smtClean="0"/>
              <a:t>Cele strategiczne</a:t>
            </a:r>
            <a:endParaRPr lang="pl-PL" sz="5400" b="1" smtClean="0"/>
          </a:p>
        </p:txBody>
      </p:sp>
      <p:sp>
        <p:nvSpPr>
          <p:cNvPr id="107523" name="Rectangle 3"/>
          <p:cNvSpPr>
            <a:spLocks noGrp="1" noChangeArrowheads="1"/>
          </p:cNvSpPr>
          <p:nvPr>
            <p:ph idx="1"/>
          </p:nvPr>
        </p:nvSpPr>
        <p:spPr>
          <a:xfrm>
            <a:off x="285750" y="1428750"/>
            <a:ext cx="8553450" cy="4114800"/>
          </a:xfrm>
        </p:spPr>
        <p:txBody>
          <a:bodyPr/>
          <a:lstStyle/>
          <a:p>
            <a:pPr eaLnBrk="1" hangingPunct="1">
              <a:buFont typeface="Wingdings" pitchFamily="2" charset="2"/>
              <a:buChar char="§"/>
            </a:pPr>
            <a:r>
              <a:rPr lang="pl-PL" sz="2800" b="1" smtClean="0">
                <a:latin typeface="Arial Black" pitchFamily="34" charset="0"/>
              </a:rPr>
              <a:t> Cele strategiczne w dziedzinie bezpieczeństwa - to  </a:t>
            </a:r>
            <a:r>
              <a:rPr lang="pl-PL" sz="2800" b="1" smtClean="0">
                <a:solidFill>
                  <a:schemeClr val="folHlink"/>
                </a:solidFill>
                <a:latin typeface="Arial Black" pitchFamily="34" charset="0"/>
              </a:rPr>
              <a:t>zoperacjonalizowane interesy i misje  </a:t>
            </a:r>
            <a:r>
              <a:rPr lang="pl-PL" sz="2800" b="1" smtClean="0">
                <a:latin typeface="Arial Black" pitchFamily="34" charset="0"/>
              </a:rPr>
              <a:t>(określone stosownie do danych warunków, ujęte w określonym czasie i miejscu, z uwzględnieniem zewnętrznych i wewnętrznych potrzeb i możliwości)</a:t>
            </a:r>
          </a:p>
          <a:p>
            <a:pPr eaLnBrk="1" hangingPunct="1">
              <a:buFont typeface="Wingdings" pitchFamily="2" charset="2"/>
              <a:buChar char="§"/>
            </a:pPr>
            <a:r>
              <a:rPr lang="pl-PL" sz="2800" b="1" smtClean="0">
                <a:latin typeface="Arial Black" pitchFamily="34" charset="0"/>
              </a:rPr>
              <a:t>Cele operacyjne – elementy celu strategicznego; dotyczą konkretnego działania</a:t>
            </a:r>
          </a:p>
        </p:txBody>
      </p:sp>
      <p:sp>
        <p:nvSpPr>
          <p:cNvPr id="107524" name="Symbol zastępczy daty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UŁaz 2012-13</a:t>
            </a:r>
          </a:p>
        </p:txBody>
      </p:sp>
      <p:sp>
        <p:nvSpPr>
          <p:cNvPr id="107525" name="Symbol zastępczy numeru slajdu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C7EC43B4-727F-454F-9242-BDEFD273F7CF}" type="slidenum">
              <a:rPr lang="pl-PL" smtClean="0">
                <a:solidFill>
                  <a:srgbClr val="898989"/>
                </a:solidFill>
              </a:rPr>
              <a:pPr eaLnBrk="1" fontAlgn="base" hangingPunct="1">
                <a:spcBef>
                  <a:spcPct val="0"/>
                </a:spcBef>
                <a:spcAft>
                  <a:spcPct val="0"/>
                </a:spcAft>
              </a:pPr>
              <a:t>34</a:t>
            </a:fld>
            <a:endParaRPr lang="pl-PL" smtClean="0">
              <a:solidFill>
                <a:srgbClr val="898989"/>
              </a:solidFill>
            </a:endParaRPr>
          </a:p>
        </p:txBody>
      </p:sp>
      <p:sp>
        <p:nvSpPr>
          <p:cNvPr id="107526" name="Symbol zastępczy stopki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UCZELNIA ŁAZARSKIEGO</a:t>
            </a:r>
          </a:p>
        </p:txBody>
      </p:sp>
    </p:spTree>
    <p:extLst>
      <p:ext uri="{BB962C8B-B14F-4D97-AF65-F5344CB8AC3E}">
        <p14:creationId xmlns:p14="http://schemas.microsoft.com/office/powerpoint/2010/main" val="3402381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pl-PL" sz="4000" b="1" smtClean="0"/>
              <a:t>Systemy bezpieczeństwa</a:t>
            </a:r>
          </a:p>
        </p:txBody>
      </p:sp>
      <p:sp>
        <p:nvSpPr>
          <p:cNvPr id="108547" name="Rectangle 3"/>
          <p:cNvSpPr>
            <a:spLocks noGrp="1" noChangeArrowheads="1"/>
          </p:cNvSpPr>
          <p:nvPr>
            <p:ph idx="1"/>
          </p:nvPr>
        </p:nvSpPr>
        <p:spPr>
          <a:xfrm>
            <a:off x="685800" y="2209800"/>
            <a:ext cx="7772400" cy="4114800"/>
          </a:xfrm>
        </p:spPr>
        <p:txBody>
          <a:bodyPr/>
          <a:lstStyle/>
          <a:p>
            <a:pPr eaLnBrk="1" hangingPunct="1"/>
            <a:r>
              <a:rPr lang="pl-PL" b="1" smtClean="0">
                <a:solidFill>
                  <a:schemeClr val="folHlink"/>
                </a:solidFill>
                <a:latin typeface="Arial Black" pitchFamily="34" charset="0"/>
              </a:rPr>
              <a:t>System bezpieczeństwa</a:t>
            </a:r>
            <a:r>
              <a:rPr lang="pl-PL" b="1" smtClean="0">
                <a:latin typeface="Arial Black" pitchFamily="34" charset="0"/>
              </a:rPr>
              <a:t> - to zasoby (siły i środki) wydzielone do realizacji zadań w dziedzinie bezpieczeństwa, zorganizowane i przygotowane odpowiednio do charakteru tych zadań i warunków ich wykonywania</a:t>
            </a:r>
          </a:p>
        </p:txBody>
      </p:sp>
      <p:sp>
        <p:nvSpPr>
          <p:cNvPr id="108548" name="Symbol zastępczy daty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UŁaz 2012-13</a:t>
            </a:r>
          </a:p>
        </p:txBody>
      </p:sp>
      <p:sp>
        <p:nvSpPr>
          <p:cNvPr id="108549" name="Symbol zastępczy numeru slajdu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3409A74-D294-49C4-AED4-BF8BC1C61782}" type="slidenum">
              <a:rPr lang="pl-PL" smtClean="0">
                <a:solidFill>
                  <a:srgbClr val="898989"/>
                </a:solidFill>
              </a:rPr>
              <a:pPr eaLnBrk="1" fontAlgn="base" hangingPunct="1">
                <a:spcBef>
                  <a:spcPct val="0"/>
                </a:spcBef>
                <a:spcAft>
                  <a:spcPct val="0"/>
                </a:spcAft>
              </a:pPr>
              <a:t>35</a:t>
            </a:fld>
            <a:endParaRPr lang="pl-PL" smtClean="0">
              <a:solidFill>
                <a:srgbClr val="898989"/>
              </a:solidFill>
            </a:endParaRPr>
          </a:p>
        </p:txBody>
      </p:sp>
      <p:sp>
        <p:nvSpPr>
          <p:cNvPr id="108550" name="Symbol zastępczy stopki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mtClean="0">
                <a:solidFill>
                  <a:srgbClr val="898989"/>
                </a:solidFill>
              </a:rPr>
              <a:t>UCZELNIA ŁAZARSKIEGO</a:t>
            </a:r>
          </a:p>
        </p:txBody>
      </p:sp>
    </p:spTree>
    <p:extLst>
      <p:ext uri="{BB962C8B-B14F-4D97-AF65-F5344CB8AC3E}">
        <p14:creationId xmlns:p14="http://schemas.microsoft.com/office/powerpoint/2010/main" val="2661540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p:txBody>
          <a:bodyPr rtlCol="0">
            <a:normAutofit fontScale="90000"/>
          </a:bodyPr>
          <a:lstStyle/>
          <a:p>
            <a:pPr eaLnBrk="1" fontAlgn="auto" hangingPunct="1">
              <a:spcAft>
                <a:spcPts val="0"/>
              </a:spcAft>
              <a:defRPr/>
            </a:pPr>
            <a:r>
              <a:rPr lang="pl-PL" b="1" smtClean="0"/>
              <a:t>Instrumenty strategii bezpieczeństwa</a:t>
            </a:r>
          </a:p>
        </p:txBody>
      </p:sp>
      <p:sp>
        <p:nvSpPr>
          <p:cNvPr id="21507" name="Symbol zastępczy zawartości 2"/>
          <p:cNvSpPr>
            <a:spLocks noGrp="1"/>
          </p:cNvSpPr>
          <p:nvPr>
            <p:ph idx="1"/>
          </p:nvPr>
        </p:nvSpPr>
        <p:spPr>
          <a:xfrm>
            <a:off x="571500" y="1714500"/>
            <a:ext cx="8229600" cy="4525963"/>
          </a:xfrm>
        </p:spPr>
        <p:txBody>
          <a:bodyPr rtlCol="0">
            <a:normAutofit lnSpcReduction="10000"/>
          </a:bodyPr>
          <a:lstStyle/>
          <a:p>
            <a:pPr eaLnBrk="1" fontAlgn="auto" hangingPunct="1">
              <a:spcAft>
                <a:spcPts val="0"/>
              </a:spcAft>
              <a:defRPr/>
            </a:pPr>
            <a:r>
              <a:rPr lang="pl-PL" sz="4400" b="1" dirty="0" smtClean="0">
                <a:latin typeface="Arial Black" pitchFamily="34" charset="0"/>
              </a:rPr>
              <a:t>Dyplomacja polityczna (publiczna i prywatna)</a:t>
            </a:r>
          </a:p>
          <a:p>
            <a:pPr eaLnBrk="1" fontAlgn="auto" hangingPunct="1">
              <a:spcAft>
                <a:spcPts val="0"/>
              </a:spcAft>
              <a:defRPr/>
            </a:pPr>
            <a:r>
              <a:rPr lang="pl-PL" sz="4400" b="1" dirty="0" smtClean="0">
                <a:latin typeface="Arial Black" pitchFamily="34" charset="0"/>
              </a:rPr>
              <a:t>Siły zbrojne</a:t>
            </a:r>
          </a:p>
          <a:p>
            <a:pPr eaLnBrk="1" fontAlgn="auto" hangingPunct="1">
              <a:spcAft>
                <a:spcPts val="0"/>
              </a:spcAft>
              <a:defRPr/>
            </a:pPr>
            <a:r>
              <a:rPr lang="pl-PL" sz="4400" b="1" dirty="0" smtClean="0">
                <a:latin typeface="Arial Black" pitchFamily="34" charset="0"/>
              </a:rPr>
              <a:t>Służby i straże</a:t>
            </a:r>
          </a:p>
          <a:p>
            <a:pPr eaLnBrk="1" fontAlgn="auto" hangingPunct="1">
              <a:spcAft>
                <a:spcPts val="0"/>
              </a:spcAft>
              <a:defRPr/>
            </a:pPr>
            <a:r>
              <a:rPr lang="pl-PL" sz="4400" b="1" dirty="0" smtClean="0">
                <a:latin typeface="Arial Black" pitchFamily="34" charset="0"/>
              </a:rPr>
              <a:t>Potencjał ekonomiczny</a:t>
            </a:r>
          </a:p>
          <a:p>
            <a:pPr eaLnBrk="1" fontAlgn="auto" hangingPunct="1">
              <a:spcAft>
                <a:spcPts val="0"/>
              </a:spcAft>
              <a:defRPr/>
            </a:pPr>
            <a:r>
              <a:rPr lang="pl-PL" sz="4400" b="1" dirty="0" smtClean="0">
                <a:latin typeface="Arial Black" pitchFamily="34" charset="0"/>
              </a:rPr>
              <a:t>Potencjał </a:t>
            </a:r>
            <a:r>
              <a:rPr lang="pl-PL" sz="4400" b="1" dirty="0" err="1" smtClean="0">
                <a:latin typeface="Arial Black" pitchFamily="34" charset="0"/>
              </a:rPr>
              <a:t>inormacyjny</a:t>
            </a:r>
            <a:endParaRPr lang="pl-PL" sz="4400" b="1" dirty="0" smtClean="0">
              <a:latin typeface="Arial Black" pitchFamily="34" charset="0"/>
            </a:endParaRPr>
          </a:p>
        </p:txBody>
      </p:sp>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FAB7DD50-F79A-49D3-AADD-913592510759}" type="slidenum">
              <a:rPr lang="pl-PL">
                <a:solidFill>
                  <a:prstClr val="black">
                    <a:tint val="75000"/>
                  </a:prstClr>
                </a:solidFill>
              </a:rPr>
              <a:pPr>
                <a:defRPr/>
              </a:pPr>
              <a:t>36</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404371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5FCBCFAA-02E3-462A-B5DA-97FFDF23F5B4}" type="slidenum">
              <a:rPr lang="pl-PL">
                <a:solidFill>
                  <a:prstClr val="black">
                    <a:tint val="75000"/>
                  </a:prstClr>
                </a:solidFill>
              </a:rPr>
              <a:pPr>
                <a:defRPr/>
              </a:pPr>
              <a:t>37</a:t>
            </a:fld>
            <a:endParaRPr lang="pl-PL">
              <a:solidFill>
                <a:prstClr val="black">
                  <a:tint val="75000"/>
                </a:prstClr>
              </a:solidFill>
            </a:endParaRPr>
          </a:p>
        </p:txBody>
      </p:sp>
      <p:sp>
        <p:nvSpPr>
          <p:cNvPr id="2253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pl-PL" sz="4000" smtClean="0">
                <a:latin typeface="Arial Black" pitchFamily="34" charset="0"/>
              </a:rPr>
              <a:t>Cykl (procedura) strategiczny</a:t>
            </a:r>
          </a:p>
        </p:txBody>
      </p:sp>
      <p:sp>
        <p:nvSpPr>
          <p:cNvPr id="110597" name="Rectangle 3"/>
          <p:cNvSpPr>
            <a:spLocks noGrp="1" noChangeArrowheads="1"/>
          </p:cNvSpPr>
          <p:nvPr>
            <p:ph type="body" idx="1"/>
          </p:nvPr>
        </p:nvSpPr>
        <p:spPr>
          <a:xfrm>
            <a:off x="428625" y="1857375"/>
            <a:ext cx="8229600" cy="4525963"/>
          </a:xfrm>
        </p:spPr>
        <p:txBody>
          <a:bodyPr/>
          <a:lstStyle/>
          <a:p>
            <a:pPr eaLnBrk="1" hangingPunct="1">
              <a:lnSpc>
                <a:spcPct val="90000"/>
              </a:lnSpc>
            </a:pPr>
            <a:r>
              <a:rPr lang="pl-PL" sz="2800" b="1" smtClean="0">
                <a:latin typeface="Tahoma" pitchFamily="34" charset="0"/>
              </a:rPr>
              <a:t>Zdefiniowanie interesów i celów strategicznych</a:t>
            </a:r>
          </a:p>
          <a:p>
            <a:pPr eaLnBrk="1" hangingPunct="1">
              <a:lnSpc>
                <a:spcPct val="90000"/>
              </a:lnSpc>
            </a:pPr>
            <a:r>
              <a:rPr lang="pl-PL" sz="2800" b="1" smtClean="0">
                <a:latin typeface="Tahoma" pitchFamily="34" charset="0"/>
              </a:rPr>
              <a:t>Ocena środowiska strategicznego</a:t>
            </a:r>
          </a:p>
          <a:p>
            <a:pPr eaLnBrk="1" hangingPunct="1">
              <a:lnSpc>
                <a:spcPct val="90000"/>
              </a:lnSpc>
            </a:pPr>
            <a:r>
              <a:rPr lang="pl-PL" sz="2800" b="1" smtClean="0">
                <a:latin typeface="Tahoma" pitchFamily="34" charset="0"/>
              </a:rPr>
              <a:t>Sformułowanie operacyjnej koncepcji strategicznej</a:t>
            </a:r>
          </a:p>
          <a:p>
            <a:pPr eaLnBrk="1" hangingPunct="1">
              <a:lnSpc>
                <a:spcPct val="90000"/>
              </a:lnSpc>
            </a:pPr>
            <a:r>
              <a:rPr lang="pl-PL" sz="2800" b="1" smtClean="0">
                <a:latin typeface="Tahoma" pitchFamily="34" charset="0"/>
              </a:rPr>
              <a:t>Sformułowanie preparacyjnej koncepcji strategicznej (przygotowania, w tym transformacji zasobów strategicznych - systemu bezpieczeństwa)</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321497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ymbol zastępczy daty 1"/>
          <p:cNvSpPr>
            <a:spLocks noGrp="1"/>
          </p:cNvSpPr>
          <p:nvPr>
            <p:ph type="dt" sz="quarter" idx="10"/>
          </p:nvPr>
        </p:nvSpPr>
        <p:spPr/>
        <p:txBody>
          <a:bodyPr/>
          <a:lstStyle/>
          <a:p>
            <a:pPr>
              <a:defRPr/>
            </a:pPr>
            <a:r>
              <a:rPr lang="pl-PL">
                <a:solidFill>
                  <a:prstClr val="black">
                    <a:tint val="75000"/>
                  </a:prstClr>
                </a:solidFill>
              </a:rPr>
              <a:t>UŁaz 2012-13</a:t>
            </a:r>
          </a:p>
        </p:txBody>
      </p:sp>
      <p:sp>
        <p:nvSpPr>
          <p:cNvPr id="1029" name="Symbol zastępczy numeru slajdu 3"/>
          <p:cNvSpPr>
            <a:spLocks noGrp="1"/>
          </p:cNvSpPr>
          <p:nvPr>
            <p:ph type="sldNum" sz="quarter" idx="12"/>
          </p:nvPr>
        </p:nvSpPr>
        <p:spPr/>
        <p:txBody>
          <a:bodyPr/>
          <a:lstStyle/>
          <a:p>
            <a:pPr>
              <a:defRPr/>
            </a:pPr>
            <a:fld id="{8F803232-3511-41C2-BFD3-F6EF42C7A1F8}" type="slidenum">
              <a:rPr lang="pl-PL">
                <a:solidFill>
                  <a:prstClr val="black">
                    <a:tint val="75000"/>
                  </a:prstClr>
                </a:solidFill>
              </a:rPr>
              <a:pPr>
                <a:defRPr/>
              </a:pPr>
              <a:t>38</a:t>
            </a:fld>
            <a:endParaRPr lang="pl-PL">
              <a:solidFill>
                <a:prstClr val="black">
                  <a:tint val="75000"/>
                </a:prstClr>
              </a:solidFill>
            </a:endParaRPr>
          </a:p>
        </p:txBody>
      </p:sp>
      <p:sp>
        <p:nvSpPr>
          <p:cNvPr id="1116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pl-PL">
              <a:solidFill>
                <a:prstClr val="black"/>
              </a:solidFill>
              <a:cs typeface="Arial" pitchFamily="34" charset="0"/>
            </a:endParaRPr>
          </a:p>
        </p:txBody>
      </p:sp>
      <p:graphicFrame>
        <p:nvGraphicFramePr>
          <p:cNvPr id="111621" name="Object 1" descr="Niebieska lignina"/>
          <p:cNvGraphicFramePr>
            <a:graphicFrameLocks noChangeAspect="1"/>
          </p:cNvGraphicFramePr>
          <p:nvPr/>
        </p:nvGraphicFramePr>
        <p:xfrm>
          <a:off x="642938" y="357188"/>
          <a:ext cx="7875587" cy="5903912"/>
        </p:xfrm>
        <a:graphic>
          <a:graphicData uri="http://schemas.openxmlformats.org/presentationml/2006/ole">
            <mc:AlternateContent xmlns:mc="http://schemas.openxmlformats.org/markup-compatibility/2006">
              <mc:Choice xmlns:v="urn:schemas-microsoft-com:vml" Requires="v">
                <p:oleObj spid="_x0000_s3074" name="Slajd" r:id="rId3" imgW="4101159" imgH="3075337" progId="PowerPoint.Slide.12">
                  <p:embed/>
                </p:oleObj>
              </mc:Choice>
              <mc:Fallback>
                <p:oleObj name="Slajd" r:id="rId3" imgW="4101159" imgH="3075337" progId="PowerPoint.Slide.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57188"/>
                        <a:ext cx="7875587" cy="590391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440254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daty 1"/>
          <p:cNvSpPr>
            <a:spLocks noGrp="1"/>
          </p:cNvSpPr>
          <p:nvPr>
            <p:ph type="dt" sz="quarter" idx="10"/>
          </p:nvPr>
        </p:nvSpPr>
        <p:spPr/>
        <p:txBody>
          <a:bodyPr/>
          <a:lstStyle/>
          <a:p>
            <a:pPr>
              <a:buFont typeface="Arial" pitchFamily="34" charset="0"/>
              <a:buNone/>
              <a:defRPr/>
            </a:pPr>
            <a:r>
              <a:rPr lang="pl-PL">
                <a:solidFill>
                  <a:prstClr val="black">
                    <a:tint val="75000"/>
                  </a:prstClr>
                </a:solidFill>
                <a:latin typeface="Arial" pitchFamily="34" charset="0"/>
              </a:rPr>
              <a:t>UŁaz 2012-13</a:t>
            </a:r>
            <a:endParaRPr lang="en-GB">
              <a:solidFill>
                <a:prstClr val="black">
                  <a:tint val="75000"/>
                </a:prstClr>
              </a:solidFill>
              <a:latin typeface="Arial" pitchFamily="34" charset="0"/>
            </a:endParaRPr>
          </a:p>
        </p:txBody>
      </p:sp>
      <p:pic>
        <p:nvPicPr>
          <p:cNvPr id="1126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571625"/>
            <a:ext cx="75009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pole tekstowe 6"/>
          <p:cNvSpPr txBox="1">
            <a:spLocks noChangeArrowheads="1"/>
          </p:cNvSpPr>
          <p:nvPr/>
        </p:nvSpPr>
        <p:spPr bwMode="auto">
          <a:xfrm>
            <a:off x="5214938" y="6000750"/>
            <a:ext cx="22145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81000"/>
              </a:lnSpc>
              <a:spcBef>
                <a:spcPct val="0"/>
              </a:spcBef>
              <a:spcAft>
                <a:spcPct val="0"/>
              </a:spcAft>
              <a:buClr>
                <a:srgbClr val="000000"/>
              </a:buClr>
              <a:buSzPct val="100000"/>
              <a:buFont typeface="Arial" pitchFamily="34" charset="0"/>
              <a:buNone/>
            </a:pPr>
            <a:r>
              <a:rPr lang="pl-PL">
                <a:solidFill>
                  <a:prstClr val="black"/>
                </a:solidFill>
              </a:rPr>
              <a:t>S</a:t>
            </a:r>
          </a:p>
        </p:txBody>
      </p:sp>
      <p:sp>
        <p:nvSpPr>
          <p:cNvPr id="6" name="pole tekstowe 5"/>
          <p:cNvSpPr txBox="1"/>
          <p:nvPr/>
        </p:nvSpPr>
        <p:spPr>
          <a:xfrm>
            <a:off x="785786" y="142852"/>
            <a:ext cx="7929618" cy="107721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base">
              <a:spcBef>
                <a:spcPct val="0"/>
              </a:spcBef>
              <a:spcAft>
                <a:spcPct val="0"/>
              </a:spcAft>
              <a:defRPr/>
            </a:pPr>
            <a:r>
              <a:rPr lang="pl-PL" sz="3200" dirty="0">
                <a:solidFill>
                  <a:prstClr val="white"/>
                </a:solidFill>
              </a:rPr>
              <a:t>STRATEGIE BEZPIECZEŃSTWA</a:t>
            </a:r>
          </a:p>
          <a:p>
            <a:pPr algn="ctr" fontAlgn="base">
              <a:spcBef>
                <a:spcPct val="0"/>
              </a:spcBef>
              <a:spcAft>
                <a:spcPct val="0"/>
              </a:spcAft>
              <a:defRPr/>
            </a:pPr>
            <a:r>
              <a:rPr lang="pl-PL" sz="3200" dirty="0">
                <a:solidFill>
                  <a:prstClr val="white"/>
                </a:solidFill>
              </a:rPr>
              <a:t>MIĘDZYNARODOWEGO</a:t>
            </a:r>
          </a:p>
        </p:txBody>
      </p:sp>
      <p:sp>
        <p:nvSpPr>
          <p:cNvPr id="7" name="Symbol zastępczy numeru slajdu 6"/>
          <p:cNvSpPr>
            <a:spLocks noGrp="1"/>
          </p:cNvSpPr>
          <p:nvPr>
            <p:ph type="sldNum" sz="quarter" idx="12"/>
          </p:nvPr>
        </p:nvSpPr>
        <p:spPr/>
        <p:txBody>
          <a:bodyPr/>
          <a:lstStyle/>
          <a:p>
            <a:pPr>
              <a:defRPr/>
            </a:pPr>
            <a:fld id="{B6545419-7BC5-4B12-9CA9-AC0206A65A30}" type="slidenum">
              <a:rPr lang="pl-PL" smtClean="0">
                <a:solidFill>
                  <a:prstClr val="black">
                    <a:tint val="75000"/>
                  </a:prstClr>
                </a:solidFill>
              </a:rPr>
              <a:pPr>
                <a:defRPr/>
              </a:pPr>
              <a:t>39</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515806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p:cNvSpPr>
            <a:spLocks noGrp="1"/>
          </p:cNvSpPr>
          <p:nvPr>
            <p:ph type="title"/>
          </p:nvPr>
        </p:nvSpPr>
        <p:spPr>
          <a:xfrm>
            <a:off x="642938" y="357188"/>
            <a:ext cx="8229600" cy="1143000"/>
          </a:xfrm>
        </p:spPr>
        <p:txBody>
          <a:bodyPr rtlCol="0">
            <a:normAutofit fontScale="90000"/>
          </a:bodyPr>
          <a:lstStyle/>
          <a:p>
            <a:pPr eaLnBrk="1" fontAlgn="auto" hangingPunct="1">
              <a:spcAft>
                <a:spcPts val="0"/>
              </a:spcAft>
              <a:defRPr/>
            </a:pPr>
            <a:r>
              <a:rPr lang="pl-PL" b="1" dirty="0" smtClean="0"/>
              <a:t>Usprawiedliwione zasady prowadzenia wojny </a:t>
            </a:r>
            <a:r>
              <a:rPr lang="pl-PL" sz="2400" b="1" dirty="0" smtClean="0"/>
              <a:t>(kodyfikacja w czterech konwencjach genewskich z 1949 r. i dwóch protokołach dodatkowych z 1977 r.)</a:t>
            </a:r>
            <a:endParaRPr lang="pl-PL" b="1" dirty="0" smtClean="0"/>
          </a:p>
        </p:txBody>
      </p:sp>
      <p:sp>
        <p:nvSpPr>
          <p:cNvPr id="70659" name="Symbol zastępczy zawartości 2"/>
          <p:cNvSpPr>
            <a:spLocks noGrp="1"/>
          </p:cNvSpPr>
          <p:nvPr>
            <p:ph idx="1"/>
          </p:nvPr>
        </p:nvSpPr>
        <p:spPr>
          <a:xfrm>
            <a:off x="285750" y="1785938"/>
            <a:ext cx="8229600" cy="4525962"/>
          </a:xfrm>
        </p:spPr>
        <p:txBody>
          <a:bodyPr rtlCol="0">
            <a:normAutofit lnSpcReduction="10000"/>
          </a:bodyPr>
          <a:lstStyle/>
          <a:p>
            <a:pPr eaLnBrk="1" fontAlgn="auto" hangingPunct="1">
              <a:spcAft>
                <a:spcPts val="0"/>
              </a:spcAft>
              <a:defRPr/>
            </a:pPr>
            <a:r>
              <a:rPr lang="pl-PL" sz="2800" b="1" dirty="0" smtClean="0">
                <a:latin typeface="Arial Black" pitchFamily="34" charset="0"/>
              </a:rPr>
              <a:t>Rozróżnianie</a:t>
            </a:r>
          </a:p>
          <a:p>
            <a:pPr lvl="1" eaLnBrk="1" fontAlgn="auto" hangingPunct="1">
              <a:spcAft>
                <a:spcPts val="0"/>
              </a:spcAft>
              <a:defRPr/>
            </a:pPr>
            <a:r>
              <a:rPr lang="pl-PL" sz="2400" b="1" dirty="0" smtClean="0">
                <a:latin typeface="Arial Black" pitchFamily="34" charset="0"/>
              </a:rPr>
              <a:t>Kombatanci – tylko oni mogą być obiektem celowego ataku</a:t>
            </a:r>
          </a:p>
          <a:p>
            <a:pPr lvl="1" eaLnBrk="1" fontAlgn="auto" hangingPunct="1">
              <a:spcAft>
                <a:spcPts val="0"/>
              </a:spcAft>
              <a:defRPr/>
            </a:pPr>
            <a:r>
              <a:rPr lang="pl-PL" sz="2400" b="1" dirty="0" smtClean="0">
                <a:latin typeface="Arial Black" pitchFamily="34" charset="0"/>
              </a:rPr>
              <a:t>Niekombatanci – powinni być chronieni na ile tylko można, mogą być ofiarami tylko przypadkowych, nieintencjonalnych ataków</a:t>
            </a:r>
          </a:p>
          <a:p>
            <a:pPr eaLnBrk="1" fontAlgn="auto" hangingPunct="1">
              <a:spcAft>
                <a:spcPts val="0"/>
              </a:spcAft>
              <a:defRPr/>
            </a:pPr>
            <a:r>
              <a:rPr lang="pl-PL" sz="2800" b="1" dirty="0" smtClean="0">
                <a:latin typeface="Arial Black" pitchFamily="34" charset="0"/>
              </a:rPr>
              <a:t>Proporcjonalność</a:t>
            </a:r>
          </a:p>
          <a:p>
            <a:pPr lvl="1" eaLnBrk="1" fontAlgn="auto" hangingPunct="1">
              <a:spcAft>
                <a:spcPts val="0"/>
              </a:spcAft>
              <a:defRPr/>
            </a:pPr>
            <a:r>
              <a:rPr lang="pl-PL" sz="2400" b="1" dirty="0" smtClean="0">
                <a:latin typeface="Arial Black" pitchFamily="34" charset="0"/>
              </a:rPr>
              <a:t>atak powinien być proporcjonalny do militarnej wartości celu (obiektu)</a:t>
            </a:r>
          </a:p>
          <a:p>
            <a:pPr lvl="1" eaLnBrk="1" fontAlgn="auto" hangingPunct="1">
              <a:spcAft>
                <a:spcPts val="0"/>
              </a:spcAft>
              <a:defRPr/>
            </a:pPr>
            <a:r>
              <a:rPr lang="pl-PL" sz="2400" b="1" dirty="0" smtClean="0">
                <a:latin typeface="Arial Black" pitchFamily="34" charset="0"/>
              </a:rPr>
              <a:t>Unikać zadawania nadmiernego cierpienia i używania najokrutniejszych broni</a:t>
            </a:r>
          </a:p>
        </p:txBody>
      </p:sp>
      <p:sp>
        <p:nvSpPr>
          <p:cNvPr id="34820"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34822" name="Symbol zastępczy numeru slajdu 5"/>
          <p:cNvSpPr>
            <a:spLocks noGrp="1"/>
          </p:cNvSpPr>
          <p:nvPr>
            <p:ph type="sldNum" sz="quarter" idx="12"/>
          </p:nvPr>
        </p:nvSpPr>
        <p:spPr/>
        <p:txBody>
          <a:bodyPr/>
          <a:lstStyle/>
          <a:p>
            <a:pPr>
              <a:defRPr/>
            </a:pPr>
            <a:fld id="{4FBB6F0E-C55B-4956-AB0F-1156FF4FD65D}" type="slidenum">
              <a:rPr lang="pl-PL">
                <a:solidFill>
                  <a:prstClr val="black">
                    <a:tint val="75000"/>
                  </a:prstClr>
                </a:solidFill>
              </a:rPr>
              <a:pPr>
                <a:defRPr/>
              </a:pPr>
              <a:t>4</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025317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idx="1"/>
          </p:nvPr>
        </p:nvSpPr>
        <p:spPr>
          <a:xfrm>
            <a:off x="468313" y="2017713"/>
            <a:ext cx="8208962" cy="4075112"/>
          </a:xfrm>
        </p:spPr>
        <p:txBody>
          <a:bodyPr/>
          <a:lstStyle/>
          <a:p>
            <a:pPr eaLnBrk="1" hangingPunct="1">
              <a:lnSpc>
                <a:spcPct val="90000"/>
              </a:lnSpc>
            </a:pPr>
            <a:r>
              <a:rPr lang="pl-PL" sz="3600" b="1" smtClean="0">
                <a:latin typeface="Tahoma" pitchFamily="34" charset="0"/>
              </a:rPr>
              <a:t>Nieadekwatność i nieefektywność </a:t>
            </a:r>
            <a:r>
              <a:rPr lang="pl-PL" sz="3600" b="1" smtClean="0">
                <a:solidFill>
                  <a:schemeClr val="folHlink"/>
                </a:solidFill>
                <a:latin typeface="Tahoma" pitchFamily="34" charset="0"/>
              </a:rPr>
              <a:t>symetrycznych procedur</a:t>
            </a:r>
            <a:r>
              <a:rPr lang="pl-PL" sz="3600" b="1" smtClean="0">
                <a:latin typeface="Tahoma" pitchFamily="34" charset="0"/>
              </a:rPr>
              <a:t> (dwubiegunowość i równoważne relacje między mocarstwami) z czasów zimnej wojny</a:t>
            </a:r>
          </a:p>
        </p:txBody>
      </p:sp>
      <p:sp>
        <p:nvSpPr>
          <p:cNvPr id="23555" name="Symbol zastępczy daty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r>
              <a:rPr lang="pl-PL">
                <a:solidFill>
                  <a:prstClr val="black">
                    <a:tint val="75000"/>
                  </a:prstClr>
                </a:solidFill>
              </a:rPr>
              <a:t>UŁaz 2012-13</a:t>
            </a:r>
          </a:p>
        </p:txBody>
      </p:sp>
      <p:sp>
        <p:nvSpPr>
          <p:cNvPr id="23557" name="Symbol zastępczy numeru slajdu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ABC1EFC-6D1F-4826-93D3-982FE0ED7D53}" type="slidenum">
              <a:rPr lang="pl-PL" smtClean="0">
                <a:solidFill>
                  <a:prstClr val="black">
                    <a:tint val="75000"/>
                  </a:prstClr>
                </a:solidFill>
              </a:rPr>
              <a:pPr>
                <a:defRPr/>
              </a:pPr>
              <a:t>40</a:t>
            </a:fld>
            <a:endParaRPr lang="pl-PL" smtClean="0">
              <a:solidFill>
                <a:prstClr val="black">
                  <a:tint val="75000"/>
                </a:prstClr>
              </a:solidFill>
            </a:endParaRPr>
          </a:p>
        </p:txBody>
      </p:sp>
      <p:sp>
        <p:nvSpPr>
          <p:cNvPr id="113669" name="Rectangle 2"/>
          <p:cNvSpPr>
            <a:spLocks noGrp="1" noChangeArrowheads="1"/>
          </p:cNvSpPr>
          <p:nvPr>
            <p:ph type="title"/>
          </p:nvPr>
        </p:nvSpPr>
        <p:spPr>
          <a:xfrm>
            <a:off x="900113" y="476250"/>
            <a:ext cx="7793037" cy="1143000"/>
          </a:xfrm>
        </p:spPr>
        <p:txBody>
          <a:bodyPr/>
          <a:lstStyle/>
          <a:p>
            <a:pPr eaLnBrk="1" hangingPunct="1"/>
            <a:r>
              <a:rPr lang="pl-PL" sz="4000" smtClean="0">
                <a:latin typeface="Arial Black" pitchFamily="34" charset="0"/>
              </a:rPr>
              <a:t>Zmiana strategiczna</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662065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32A6F5B5-37ED-4C2C-9064-38AC437CFEE8}" type="slidenum">
              <a:rPr lang="pl-PL">
                <a:solidFill>
                  <a:prstClr val="black">
                    <a:tint val="75000"/>
                  </a:prstClr>
                </a:solidFill>
              </a:rPr>
              <a:pPr>
                <a:defRPr/>
              </a:pPr>
              <a:t>41</a:t>
            </a:fld>
            <a:endParaRPr lang="pl-PL">
              <a:solidFill>
                <a:prstClr val="black">
                  <a:tint val="75000"/>
                </a:prstClr>
              </a:solidFill>
            </a:endParaRPr>
          </a:p>
        </p:txBody>
      </p:sp>
      <p:sp>
        <p:nvSpPr>
          <p:cNvPr id="114692" name="Rectangle 2"/>
          <p:cNvSpPr>
            <a:spLocks noGrp="1" noChangeArrowheads="1"/>
          </p:cNvSpPr>
          <p:nvPr>
            <p:ph type="title"/>
          </p:nvPr>
        </p:nvSpPr>
        <p:spPr>
          <a:xfrm>
            <a:off x="395288" y="620713"/>
            <a:ext cx="8229600" cy="1143000"/>
          </a:xfrm>
        </p:spPr>
        <p:txBody>
          <a:bodyPr/>
          <a:lstStyle/>
          <a:p>
            <a:pPr eaLnBrk="1" hangingPunct="1"/>
            <a:r>
              <a:rPr lang="pl-PL" sz="3600" b="1" smtClean="0">
                <a:latin typeface="Arial Black" pitchFamily="34" charset="0"/>
              </a:rPr>
              <a:t>Strategie </a:t>
            </a:r>
            <a:br>
              <a:rPr lang="pl-PL" sz="3600" b="1" smtClean="0">
                <a:latin typeface="Arial Black" pitchFamily="34" charset="0"/>
              </a:rPr>
            </a:br>
            <a:r>
              <a:rPr lang="pl-PL" sz="3600" b="1" smtClean="0">
                <a:latin typeface="Arial Black" pitchFamily="34" charset="0"/>
              </a:rPr>
              <a:t>organizacji międzynarodowych</a:t>
            </a:r>
            <a:br>
              <a:rPr lang="pl-PL" sz="3600" b="1" smtClean="0">
                <a:latin typeface="Arial Black" pitchFamily="34" charset="0"/>
              </a:rPr>
            </a:br>
            <a:r>
              <a:rPr lang="pl-PL" sz="3600" b="1" smtClean="0">
                <a:latin typeface="Arial Black" pitchFamily="34" charset="0"/>
              </a:rPr>
              <a:t>– ONZ, OBWE</a:t>
            </a:r>
          </a:p>
        </p:txBody>
      </p:sp>
      <p:sp>
        <p:nvSpPr>
          <p:cNvPr id="114693" name="Rectangle 3"/>
          <p:cNvSpPr>
            <a:spLocks noGrp="1" noChangeArrowheads="1"/>
          </p:cNvSpPr>
          <p:nvPr>
            <p:ph type="body" idx="1"/>
          </p:nvPr>
        </p:nvSpPr>
        <p:spPr>
          <a:xfrm>
            <a:off x="611188" y="2060575"/>
            <a:ext cx="8208962" cy="4114800"/>
          </a:xfrm>
        </p:spPr>
        <p:txBody>
          <a:bodyPr/>
          <a:lstStyle/>
          <a:p>
            <a:pPr eaLnBrk="1" hangingPunct="1"/>
            <a:r>
              <a:rPr lang="pl-PL" b="1" smtClean="0">
                <a:latin typeface="Tahoma" pitchFamily="34" charset="0"/>
              </a:rPr>
              <a:t>ONZ – istota nieefektywności w nowych warunkach: procedury na potrzeby warunków zimnowojennych (prawo weta)</a:t>
            </a:r>
          </a:p>
          <a:p>
            <a:pPr eaLnBrk="1" hangingPunct="1"/>
            <a:r>
              <a:rPr lang="pl-PL" b="1" smtClean="0">
                <a:latin typeface="Tahoma" pitchFamily="34" charset="0"/>
              </a:rPr>
              <a:t>potrzeba i nieudane próby reformy</a:t>
            </a:r>
          </a:p>
          <a:p>
            <a:pPr eaLnBrk="1" hangingPunct="1"/>
            <a:r>
              <a:rPr lang="pl-PL" b="1" smtClean="0">
                <a:solidFill>
                  <a:srgbClr val="6600FF"/>
                </a:solidFill>
                <a:latin typeface="Tahoma" pitchFamily="34" charset="0"/>
              </a:rPr>
              <a:t>Nowa ONZ?</a:t>
            </a:r>
            <a:r>
              <a:rPr lang="pl-PL" b="1" smtClean="0">
                <a:latin typeface="Tahoma" pitchFamily="34" charset="0"/>
              </a:rPr>
              <a:t> </a:t>
            </a:r>
          </a:p>
          <a:p>
            <a:pPr eaLnBrk="1" hangingPunct="1"/>
            <a:r>
              <a:rPr lang="pl-PL" b="1" smtClean="0">
                <a:latin typeface="Tahoma" pitchFamily="34" charset="0"/>
              </a:rPr>
              <a:t>OBWE – „miękkie” bezpieczeństwo </a:t>
            </a:r>
          </a:p>
          <a:p>
            <a:pPr eaLnBrk="1" hangingPunct="1"/>
            <a:endParaRPr lang="pl-PL" smtClean="0">
              <a:latin typeface="Tahoma" pitchFamily="34" charset="0"/>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43282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ytuł 6"/>
          <p:cNvSpPr>
            <a:spLocks noGrp="1"/>
          </p:cNvSpPr>
          <p:nvPr>
            <p:ph type="title"/>
          </p:nvPr>
        </p:nvSpPr>
        <p:spPr>
          <a:xfrm>
            <a:off x="500063" y="2857500"/>
            <a:ext cx="8229600" cy="1143000"/>
          </a:xfrm>
        </p:spPr>
        <p:txBody>
          <a:bodyPr/>
          <a:lstStyle/>
          <a:p>
            <a:r>
              <a:rPr lang="pl-PL" smtClean="0">
                <a:latin typeface="Arial Black" pitchFamily="34" charset="0"/>
              </a:rPr>
              <a:t>STRATEGIA</a:t>
            </a:r>
            <a:br>
              <a:rPr lang="pl-PL" smtClean="0">
                <a:latin typeface="Arial Black" pitchFamily="34" charset="0"/>
              </a:rPr>
            </a:br>
            <a:r>
              <a:rPr lang="pl-PL" smtClean="0">
                <a:latin typeface="Arial Black" pitchFamily="34" charset="0"/>
              </a:rPr>
              <a:t>USA</a:t>
            </a:r>
          </a:p>
        </p:txBody>
      </p:sp>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7D746BBB-DE38-47A1-8404-EB1E98FAD0BD}" type="slidenum">
              <a:rPr lang="pl-PL" smtClean="0">
                <a:solidFill>
                  <a:prstClr val="black">
                    <a:tint val="75000"/>
                  </a:prstClr>
                </a:solidFill>
              </a:rPr>
              <a:pPr>
                <a:defRPr/>
              </a:pPr>
              <a:t>42</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548453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86019" name="Symbol zastępczy numeru slajdu 5"/>
          <p:cNvSpPr>
            <a:spLocks noGrp="1"/>
          </p:cNvSpPr>
          <p:nvPr>
            <p:ph type="sldNum" sz="quarter" idx="12"/>
          </p:nvPr>
        </p:nvSpPr>
        <p:spPr/>
        <p:txBody>
          <a:bodyPr/>
          <a:lstStyle/>
          <a:p>
            <a:pPr>
              <a:defRPr/>
            </a:pPr>
            <a:fld id="{B3B5AEDD-FE6D-4233-9EF1-8EA7753A39CD}" type="slidenum">
              <a:rPr lang="pl-PL" smtClean="0">
                <a:solidFill>
                  <a:prstClr val="black">
                    <a:tint val="75000"/>
                  </a:prstClr>
                </a:solidFill>
              </a:rPr>
              <a:pPr>
                <a:defRPr/>
              </a:pPr>
              <a:t>43</a:t>
            </a:fld>
            <a:endParaRPr lang="pl-PL" smtClean="0">
              <a:solidFill>
                <a:prstClr val="black">
                  <a:tint val="75000"/>
                </a:prstClr>
              </a:solidFill>
            </a:endParaRPr>
          </a:p>
        </p:txBody>
      </p:sp>
      <p:sp>
        <p:nvSpPr>
          <p:cNvPr id="116740" name="Rectangle 2"/>
          <p:cNvSpPr>
            <a:spLocks noGrp="1" noChangeArrowheads="1"/>
          </p:cNvSpPr>
          <p:nvPr>
            <p:ph type="title"/>
          </p:nvPr>
        </p:nvSpPr>
        <p:spPr/>
        <p:txBody>
          <a:bodyPr/>
          <a:lstStyle/>
          <a:p>
            <a:pPr eaLnBrk="1" hangingPunct="1"/>
            <a:r>
              <a:rPr lang="pl-PL" sz="4000" smtClean="0">
                <a:latin typeface="Arial Black" pitchFamily="34" charset="0"/>
              </a:rPr>
              <a:t>Klasyczna strategia zimnowojenna</a:t>
            </a:r>
          </a:p>
        </p:txBody>
      </p:sp>
      <p:sp>
        <p:nvSpPr>
          <p:cNvPr id="116741" name="Rectangle 3"/>
          <p:cNvSpPr>
            <a:spLocks noGrp="1" noChangeArrowheads="1"/>
          </p:cNvSpPr>
          <p:nvPr>
            <p:ph type="body" idx="1"/>
          </p:nvPr>
        </p:nvSpPr>
        <p:spPr>
          <a:xfrm>
            <a:off x="457200" y="1600200"/>
            <a:ext cx="8578850" cy="4525963"/>
          </a:xfrm>
        </p:spPr>
        <p:txBody>
          <a:bodyPr/>
          <a:lstStyle/>
          <a:p>
            <a:pPr eaLnBrk="1" hangingPunct="1">
              <a:lnSpc>
                <a:spcPct val="90000"/>
              </a:lnSpc>
            </a:pPr>
            <a:r>
              <a:rPr lang="pl-PL" sz="3600" b="1" smtClean="0">
                <a:latin typeface="Arial Black" pitchFamily="34" charset="0"/>
              </a:rPr>
              <a:t>Hiroszima (6.08.45) i Nagasaki (9.08.45)</a:t>
            </a:r>
          </a:p>
          <a:p>
            <a:pPr eaLnBrk="1" hangingPunct="1">
              <a:lnSpc>
                <a:spcPct val="90000"/>
              </a:lnSpc>
            </a:pPr>
            <a:r>
              <a:rPr lang="pl-PL" sz="3600" b="1" smtClean="0">
                <a:latin typeface="Arial Black" pitchFamily="34" charset="0"/>
              </a:rPr>
              <a:t>Odstraszanie symetryczne – zasada wzajemnego gwarantowanego zniszczenia</a:t>
            </a:r>
          </a:p>
          <a:p>
            <a:pPr eaLnBrk="1" hangingPunct="1">
              <a:lnSpc>
                <a:spcPct val="90000"/>
              </a:lnSpc>
            </a:pPr>
            <a:r>
              <a:rPr lang="pl-PL" sz="3600" b="1" smtClean="0">
                <a:latin typeface="Arial Black" pitchFamily="34" charset="0"/>
              </a:rPr>
              <a:t>Groźba „zimy nuklearnej” („nuklearnej epoki lodowcowej”)</a:t>
            </a:r>
          </a:p>
          <a:p>
            <a:pPr eaLnBrk="1" hangingPunct="1">
              <a:lnSpc>
                <a:spcPct val="90000"/>
              </a:lnSpc>
            </a:pPr>
            <a:r>
              <a:rPr lang="pl-PL" sz="3600" b="1" smtClean="0">
                <a:latin typeface="Arial Black" pitchFamily="34" charset="0"/>
              </a:rPr>
              <a:t>Kryzys kubański</a:t>
            </a:r>
          </a:p>
        </p:txBody>
      </p:sp>
      <p:sp>
        <p:nvSpPr>
          <p:cNvPr id="2" name="Symbol zastępczy stopki 1"/>
          <p:cNvSpPr>
            <a:spLocks noGrp="1"/>
          </p:cNvSpPr>
          <p:nvPr>
            <p:ph type="ftr" sz="quarter" idx="11"/>
          </p:nvPr>
        </p:nvSpPr>
        <p:spPr/>
        <p:txBody>
          <a:bodyPr/>
          <a:lstStyle/>
          <a:p>
            <a:pPr>
              <a:defRPr/>
            </a:pPr>
            <a:r>
              <a:rPr lang="pl-PL" dirty="0">
                <a:solidFill>
                  <a:prstClr val="black">
                    <a:tint val="75000"/>
                  </a:prstClr>
                </a:solidFill>
              </a:rPr>
              <a:t>UCZELNIA ŁAZARSKIEGO</a:t>
            </a:r>
          </a:p>
        </p:txBody>
      </p:sp>
    </p:spTree>
    <p:extLst>
      <p:ext uri="{BB962C8B-B14F-4D97-AF65-F5344CB8AC3E}">
        <p14:creationId xmlns:p14="http://schemas.microsoft.com/office/powerpoint/2010/main" val="1344812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76804" name="Symbol zastępczy numeru slajdu 5"/>
          <p:cNvSpPr>
            <a:spLocks noGrp="1"/>
          </p:cNvSpPr>
          <p:nvPr>
            <p:ph type="sldNum" sz="quarter" idx="12"/>
          </p:nvPr>
        </p:nvSpPr>
        <p:spPr/>
        <p:txBody>
          <a:bodyPr/>
          <a:lstStyle/>
          <a:p>
            <a:pPr>
              <a:defRPr/>
            </a:pPr>
            <a:fld id="{FD014F3C-5B52-4435-86A0-8CA4CDAF87F2}" type="slidenum">
              <a:rPr lang="pl-PL" smtClean="0">
                <a:solidFill>
                  <a:prstClr val="black">
                    <a:tint val="75000"/>
                  </a:prstClr>
                </a:solidFill>
              </a:rPr>
              <a:pPr>
                <a:defRPr/>
              </a:pPr>
              <a:t>44</a:t>
            </a:fld>
            <a:endParaRPr lang="pl-PL" smtClean="0">
              <a:solidFill>
                <a:prstClr val="black">
                  <a:tint val="75000"/>
                </a:prstClr>
              </a:solidFill>
            </a:endParaRPr>
          </a:p>
        </p:txBody>
      </p:sp>
      <p:sp>
        <p:nvSpPr>
          <p:cNvPr id="11776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pl-PL">
              <a:solidFill>
                <a:prstClr val="black"/>
              </a:solidFill>
              <a:latin typeface="Arial" pitchFamily="34" charset="0"/>
              <a:cs typeface="Arial" pitchFamily="34" charset="0"/>
            </a:endParaRPr>
          </a:p>
        </p:txBody>
      </p:sp>
      <p:pic>
        <p:nvPicPr>
          <p:cNvPr id="117765" name="Obraz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857375"/>
            <a:ext cx="85280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Rectangle 3"/>
          <p:cNvSpPr>
            <a:spLocks noChangeArrowheads="1"/>
          </p:cNvSpPr>
          <p:nvPr/>
        </p:nvSpPr>
        <p:spPr bwMode="auto">
          <a:xfrm>
            <a:off x="142875" y="5715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1100">
                <a:solidFill>
                  <a:prstClr val="black"/>
                </a:solidFill>
                <a:latin typeface="Arial" pitchFamily="34" charset="0"/>
                <a:ea typeface="Calibri" pitchFamily="34" charset="0"/>
                <a:cs typeface="Times New Roman" pitchFamily="18" charset="0"/>
              </a:rPr>
              <a:t>Wg: R. L. Kugler, Policy Analysis in National Security Affairs: New Methods for a New Era, NDU, Washington, 2006, p. 467</a:t>
            </a:r>
            <a:endParaRPr lang="en-US">
              <a:solidFill>
                <a:prstClr val="black"/>
              </a:solidFill>
              <a:latin typeface="Arial" pitchFamily="34" charset="0"/>
              <a:ea typeface="Calibri" pitchFamily="34" charset="0"/>
              <a:cs typeface="Times New Roman" pitchFamily="18" charset="0"/>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6560346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idx="1"/>
          </p:nvPr>
        </p:nvSpPr>
        <p:spPr>
          <a:xfrm>
            <a:off x="304800" y="1557338"/>
            <a:ext cx="8610600" cy="4919662"/>
          </a:xfrm>
        </p:spPr>
        <p:txBody>
          <a:bodyPr/>
          <a:lstStyle/>
          <a:p>
            <a:pPr eaLnBrk="1" hangingPunct="1"/>
            <a:r>
              <a:rPr lang="pl-PL" sz="2800" b="1" smtClean="0">
                <a:latin typeface="Tahoma" pitchFamily="34" charset="0"/>
              </a:rPr>
              <a:t>Przed 11 września – hegemon</a:t>
            </a:r>
          </a:p>
          <a:p>
            <a:pPr eaLnBrk="1" hangingPunct="1"/>
            <a:r>
              <a:rPr lang="pl-PL" sz="2800" b="1" smtClean="0">
                <a:latin typeface="Tahoma" pitchFamily="34" charset="0"/>
              </a:rPr>
              <a:t>Szok po 11 września 2001 - nowe koncepcje strategiczne </a:t>
            </a:r>
            <a:r>
              <a:rPr lang="pl-PL" sz="2800" b="1" smtClean="0">
                <a:solidFill>
                  <a:schemeClr val="hlink"/>
                </a:solidFill>
                <a:latin typeface="Tahoma" pitchFamily="34" charset="0"/>
              </a:rPr>
              <a:t>(system strategii narodowych)</a:t>
            </a:r>
            <a:endParaRPr lang="pl-PL" sz="2800" b="1" smtClean="0">
              <a:latin typeface="Tahoma" pitchFamily="34" charset="0"/>
            </a:endParaRPr>
          </a:p>
          <a:p>
            <a:pPr eaLnBrk="1" hangingPunct="1"/>
            <a:r>
              <a:rPr lang="pl-PL" sz="2800" b="1" smtClean="0">
                <a:latin typeface="Tahoma" pitchFamily="34" charset="0"/>
              </a:rPr>
              <a:t>Nieadekwatność dotychczasowej strategii odstraszania </a:t>
            </a:r>
            <a:r>
              <a:rPr lang="pl-PL" sz="2800" b="1" smtClean="0">
                <a:solidFill>
                  <a:schemeClr val="hlink"/>
                </a:solidFill>
                <a:latin typeface="Tahoma" pitchFamily="34" charset="0"/>
              </a:rPr>
              <a:t>(MAD) </a:t>
            </a:r>
            <a:r>
              <a:rPr lang="pl-PL" sz="2800" b="1" smtClean="0">
                <a:latin typeface="Tahoma" pitchFamily="34" charset="0"/>
              </a:rPr>
              <a:t>w stosunku do terrorystów i państw zbójeckich</a:t>
            </a:r>
          </a:p>
          <a:p>
            <a:pPr eaLnBrk="1" hangingPunct="1"/>
            <a:r>
              <a:rPr lang="pl-PL" sz="2800" b="1" smtClean="0">
                <a:solidFill>
                  <a:srgbClr val="6600FF"/>
                </a:solidFill>
                <a:latin typeface="Tahoma" pitchFamily="34" charset="0"/>
              </a:rPr>
              <a:t>Prewencja i uderzenia uprze</a:t>
            </a:r>
            <a:r>
              <a:rPr lang="pl-PL" sz="2800" b="1" smtClean="0">
                <a:solidFill>
                  <a:srgbClr val="6600FF"/>
                </a:solidFill>
                <a:latin typeface="Tahoma" pitchFamily="34" charset="0"/>
                <a:cs typeface="Times New Roman" pitchFamily="18" charset="0"/>
              </a:rPr>
              <a:t>dzając</a:t>
            </a:r>
            <a:r>
              <a:rPr lang="pl-PL" sz="2800" b="1" smtClean="0">
                <a:solidFill>
                  <a:srgbClr val="6600FF"/>
                </a:solidFill>
                <a:latin typeface="Tahoma" pitchFamily="34" charset="0"/>
              </a:rPr>
              <a:t>e</a:t>
            </a:r>
            <a:r>
              <a:rPr lang="pl-PL" sz="2800" b="1" smtClean="0">
                <a:latin typeface="Tahoma" pitchFamily="34" charset="0"/>
              </a:rPr>
              <a:t> w walce z terroryzmem i BMR</a:t>
            </a:r>
          </a:p>
          <a:p>
            <a:pPr eaLnBrk="1" hangingPunct="1"/>
            <a:r>
              <a:rPr lang="pl-PL" sz="2800" b="1" smtClean="0">
                <a:solidFill>
                  <a:srgbClr val="6600FF"/>
                </a:solidFill>
                <a:latin typeface="Tahoma" pitchFamily="34" charset="0"/>
              </a:rPr>
              <a:t>Obrona przeciwrakietowa</a:t>
            </a:r>
            <a:r>
              <a:rPr lang="pl-PL" sz="2800" b="1" smtClean="0">
                <a:latin typeface="Tahoma" pitchFamily="34" charset="0"/>
              </a:rPr>
              <a:t> – odpowiedź na asymetryczne zagrożenia rakietowo-nuklearne</a:t>
            </a:r>
          </a:p>
        </p:txBody>
      </p:sp>
      <p:sp>
        <p:nvSpPr>
          <p:cNvPr id="27651"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27653" name="Symbol zastępczy numeru slajdu 5"/>
          <p:cNvSpPr>
            <a:spLocks noGrp="1"/>
          </p:cNvSpPr>
          <p:nvPr>
            <p:ph type="sldNum" sz="quarter" idx="12"/>
          </p:nvPr>
        </p:nvSpPr>
        <p:spPr/>
        <p:txBody>
          <a:bodyPr/>
          <a:lstStyle/>
          <a:p>
            <a:pPr>
              <a:defRPr/>
            </a:pPr>
            <a:fld id="{3EE1DBD1-0FD6-4AC0-9054-CFD9D417E517}" type="slidenum">
              <a:rPr lang="pl-PL">
                <a:solidFill>
                  <a:prstClr val="black">
                    <a:tint val="75000"/>
                  </a:prstClr>
                </a:solidFill>
              </a:rPr>
              <a:pPr>
                <a:defRPr/>
              </a:pPr>
              <a:t>45</a:t>
            </a:fld>
            <a:endParaRPr lang="pl-PL">
              <a:solidFill>
                <a:prstClr val="black">
                  <a:tint val="75000"/>
                </a:prstClr>
              </a:solidFill>
            </a:endParaRPr>
          </a:p>
        </p:txBody>
      </p:sp>
      <p:sp>
        <p:nvSpPr>
          <p:cNvPr id="10242" name="Rectangle 2"/>
          <p:cNvSpPr>
            <a:spLocks noGrp="1" noChangeArrowheads="1"/>
          </p:cNvSpPr>
          <p:nvPr>
            <p:ph type="title"/>
          </p:nvPr>
        </p:nvSpPr>
        <p:spPr>
          <a:xfrm>
            <a:off x="0" y="188913"/>
            <a:ext cx="9144000" cy="1143000"/>
          </a:xfrm>
        </p:spPr>
        <p:txBody>
          <a:bodyPr rtlCol="0">
            <a:normAutofit fontScale="90000"/>
          </a:bodyPr>
          <a:lstStyle/>
          <a:p>
            <a:pPr eaLnBrk="1" fontAlgn="auto" hangingPunct="1">
              <a:spcAft>
                <a:spcPts val="0"/>
              </a:spcAft>
              <a:defRPr/>
            </a:pPr>
            <a:r>
              <a:rPr lang="pl-PL" sz="4000" dirty="0">
                <a:latin typeface="Arial Black" pitchFamily="34" charset="0"/>
              </a:rPr>
              <a:t>USA – nowa strategia hegemona </a:t>
            </a:r>
            <a:r>
              <a:rPr lang="pl-PL" sz="4000" dirty="0" smtClean="0">
                <a:latin typeface="Arial Black" pitchFamily="34" charset="0"/>
              </a:rPr>
              <a:t>światowego po 11 września 2001 r. </a:t>
            </a:r>
            <a:endParaRPr lang="pl-PL" sz="4000" dirty="0">
              <a:latin typeface="Arial Black" pitchFamily="34" charset="0"/>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6887432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ymbol zastępczy daty 1"/>
          <p:cNvSpPr>
            <a:spLocks noGrp="1"/>
          </p:cNvSpPr>
          <p:nvPr>
            <p:ph type="dt" sz="quarter" idx="10"/>
          </p:nvPr>
        </p:nvSpPr>
        <p:spPr/>
        <p:txBody>
          <a:bodyPr/>
          <a:lstStyle/>
          <a:p>
            <a:pPr>
              <a:buFont typeface="Arial" charset="0"/>
              <a:buNone/>
              <a:defRPr/>
            </a:pPr>
            <a:r>
              <a:rPr lang="pl-PL">
                <a:solidFill>
                  <a:prstClr val="black">
                    <a:tint val="75000"/>
                  </a:prstClr>
                </a:solidFill>
              </a:rPr>
              <a:t>UŁaz 2012-13</a:t>
            </a:r>
            <a:endParaRPr lang="en-GB">
              <a:solidFill>
                <a:prstClr val="black">
                  <a:tint val="75000"/>
                </a:prstClr>
              </a:solidFill>
            </a:endParaRPr>
          </a:p>
        </p:txBody>
      </p:sp>
      <p:pic>
        <p:nvPicPr>
          <p:cNvPr id="1198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827088"/>
            <a:ext cx="8215313"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pole tekstowe 5"/>
          <p:cNvSpPr txBox="1">
            <a:spLocks noChangeArrowheads="1"/>
          </p:cNvSpPr>
          <p:nvPr/>
        </p:nvSpPr>
        <p:spPr bwMode="auto">
          <a:xfrm>
            <a:off x="1857375" y="1571625"/>
            <a:ext cx="11430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81000"/>
              </a:lnSpc>
              <a:spcBef>
                <a:spcPct val="0"/>
              </a:spcBef>
              <a:spcAft>
                <a:spcPct val="0"/>
              </a:spcAft>
              <a:buClr>
                <a:srgbClr val="000000"/>
              </a:buClr>
              <a:buSzPct val="100000"/>
              <a:buFont typeface="Arial" pitchFamily="34" charset="0"/>
              <a:buNone/>
            </a:pPr>
            <a:r>
              <a:rPr lang="pl-PL">
                <a:solidFill>
                  <a:prstClr val="black"/>
                </a:solidFill>
                <a:latin typeface="Tahoma" pitchFamily="34" charset="0"/>
              </a:rPr>
              <a:t>NORTH</a:t>
            </a:r>
          </a:p>
        </p:txBody>
      </p:sp>
      <p:sp>
        <p:nvSpPr>
          <p:cNvPr id="119813" name="pole tekstowe 6"/>
          <p:cNvSpPr txBox="1">
            <a:spLocks noChangeArrowheads="1"/>
          </p:cNvSpPr>
          <p:nvPr/>
        </p:nvSpPr>
        <p:spPr bwMode="auto">
          <a:xfrm>
            <a:off x="4357688" y="1571625"/>
            <a:ext cx="92868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81000"/>
              </a:lnSpc>
              <a:spcBef>
                <a:spcPct val="0"/>
              </a:spcBef>
              <a:spcAft>
                <a:spcPct val="0"/>
              </a:spcAft>
              <a:buClr>
                <a:srgbClr val="000000"/>
              </a:buClr>
              <a:buSzPct val="100000"/>
              <a:buFont typeface="Arial" pitchFamily="34" charset="0"/>
              <a:buNone/>
            </a:pPr>
            <a:r>
              <a:rPr lang="pl-PL">
                <a:solidFill>
                  <a:srgbClr val="FF0000"/>
                </a:solidFill>
                <a:latin typeface="Tahoma" pitchFamily="34" charset="0"/>
              </a:rPr>
              <a:t>EU</a:t>
            </a:r>
          </a:p>
        </p:txBody>
      </p:sp>
      <p:sp>
        <p:nvSpPr>
          <p:cNvPr id="119814" name="pole tekstowe 8"/>
          <p:cNvSpPr txBox="1">
            <a:spLocks noChangeArrowheads="1"/>
          </p:cNvSpPr>
          <p:nvPr/>
        </p:nvSpPr>
        <p:spPr bwMode="auto">
          <a:xfrm>
            <a:off x="5000625" y="2214563"/>
            <a:ext cx="9286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81000"/>
              </a:lnSpc>
              <a:spcBef>
                <a:spcPct val="0"/>
              </a:spcBef>
              <a:spcAft>
                <a:spcPct val="0"/>
              </a:spcAft>
              <a:buClr>
                <a:srgbClr val="000000"/>
              </a:buClr>
              <a:buSzPct val="100000"/>
              <a:buFont typeface="Arial" pitchFamily="34" charset="0"/>
              <a:buNone/>
            </a:pPr>
            <a:r>
              <a:rPr lang="pl-PL">
                <a:solidFill>
                  <a:srgbClr val="FF0000"/>
                </a:solidFill>
                <a:latin typeface="Tahoma" pitchFamily="34" charset="0"/>
              </a:rPr>
              <a:t>CENT</a:t>
            </a:r>
          </a:p>
        </p:txBody>
      </p:sp>
      <p:sp>
        <p:nvSpPr>
          <p:cNvPr id="119815" name="pole tekstowe 9"/>
          <p:cNvSpPr txBox="1">
            <a:spLocks noChangeArrowheads="1"/>
          </p:cNvSpPr>
          <p:nvPr/>
        </p:nvSpPr>
        <p:spPr bwMode="auto">
          <a:xfrm>
            <a:off x="6429375" y="3000375"/>
            <a:ext cx="14287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81000"/>
              </a:lnSpc>
              <a:spcBef>
                <a:spcPct val="0"/>
              </a:spcBef>
              <a:spcAft>
                <a:spcPct val="0"/>
              </a:spcAft>
              <a:buClr>
                <a:srgbClr val="000000"/>
              </a:buClr>
              <a:buSzPct val="100000"/>
              <a:buFont typeface="Arial" pitchFamily="34" charset="0"/>
              <a:buNone/>
            </a:pPr>
            <a:r>
              <a:rPr lang="pl-PL">
                <a:solidFill>
                  <a:srgbClr val="FF0000"/>
                </a:solidFill>
                <a:latin typeface="Tahoma" pitchFamily="34" charset="0"/>
              </a:rPr>
              <a:t>PAC</a:t>
            </a:r>
          </a:p>
        </p:txBody>
      </p:sp>
      <p:sp>
        <p:nvSpPr>
          <p:cNvPr id="119816" name="pole tekstowe 10"/>
          <p:cNvSpPr txBox="1">
            <a:spLocks noChangeArrowheads="1"/>
          </p:cNvSpPr>
          <p:nvPr/>
        </p:nvSpPr>
        <p:spPr bwMode="auto">
          <a:xfrm>
            <a:off x="4214813" y="2714625"/>
            <a:ext cx="92868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81000"/>
              </a:lnSpc>
              <a:spcBef>
                <a:spcPct val="0"/>
              </a:spcBef>
              <a:spcAft>
                <a:spcPct val="0"/>
              </a:spcAft>
              <a:buClr>
                <a:srgbClr val="000000"/>
              </a:buClr>
              <a:buSzPct val="100000"/>
              <a:buFont typeface="Arial" pitchFamily="34" charset="0"/>
              <a:buNone/>
            </a:pPr>
            <a:r>
              <a:rPr lang="pl-PL">
                <a:solidFill>
                  <a:srgbClr val="FF0000"/>
                </a:solidFill>
                <a:latin typeface="Tahoma" pitchFamily="34" charset="0"/>
              </a:rPr>
              <a:t>AFRI</a:t>
            </a:r>
          </a:p>
        </p:txBody>
      </p:sp>
      <p:sp>
        <p:nvSpPr>
          <p:cNvPr id="119817" name="pole tekstowe 11"/>
          <p:cNvSpPr txBox="1">
            <a:spLocks noChangeArrowheads="1"/>
          </p:cNvSpPr>
          <p:nvPr/>
        </p:nvSpPr>
        <p:spPr bwMode="auto">
          <a:xfrm>
            <a:off x="2571750" y="3357563"/>
            <a:ext cx="10715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81000"/>
              </a:lnSpc>
              <a:spcBef>
                <a:spcPct val="0"/>
              </a:spcBef>
              <a:spcAft>
                <a:spcPct val="0"/>
              </a:spcAft>
              <a:buClr>
                <a:srgbClr val="000000"/>
              </a:buClr>
              <a:buSzPct val="100000"/>
              <a:buFont typeface="Arial" pitchFamily="34" charset="0"/>
              <a:buNone/>
            </a:pPr>
            <a:r>
              <a:rPr lang="pl-PL">
                <a:solidFill>
                  <a:prstClr val="black"/>
                </a:solidFill>
                <a:latin typeface="Tahoma" pitchFamily="34" charset="0"/>
              </a:rPr>
              <a:t>SOUTH</a:t>
            </a:r>
          </a:p>
        </p:txBody>
      </p:sp>
      <p:sp>
        <p:nvSpPr>
          <p:cNvPr id="119818" name="pole tekstowe 12"/>
          <p:cNvSpPr txBox="1">
            <a:spLocks noChangeArrowheads="1"/>
          </p:cNvSpPr>
          <p:nvPr/>
        </p:nvSpPr>
        <p:spPr bwMode="auto">
          <a:xfrm>
            <a:off x="571500" y="285750"/>
            <a:ext cx="80724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lnSpc>
                <a:spcPct val="81000"/>
              </a:lnSpc>
              <a:spcBef>
                <a:spcPct val="0"/>
              </a:spcBef>
              <a:spcAft>
                <a:spcPct val="0"/>
              </a:spcAft>
              <a:buClr>
                <a:srgbClr val="000000"/>
              </a:buClr>
              <a:buSzPct val="100000"/>
              <a:buFont typeface="Arial" pitchFamily="34" charset="0"/>
              <a:buNone/>
            </a:pPr>
            <a:r>
              <a:rPr lang="pl-PL" b="1">
                <a:solidFill>
                  <a:prstClr val="black"/>
                </a:solidFill>
                <a:latin typeface="Tahoma" pitchFamily="34" charset="0"/>
              </a:rPr>
              <a:t>GEOGRAFICZNE STREFY ODPOWIEDZIALNOŚCI</a:t>
            </a:r>
          </a:p>
          <a:p>
            <a:pPr algn="ctr" eaLnBrk="1" fontAlgn="base" hangingPunct="1">
              <a:lnSpc>
                <a:spcPct val="81000"/>
              </a:lnSpc>
              <a:spcBef>
                <a:spcPct val="0"/>
              </a:spcBef>
              <a:spcAft>
                <a:spcPct val="0"/>
              </a:spcAft>
              <a:buClr>
                <a:srgbClr val="000000"/>
              </a:buClr>
              <a:buSzPct val="100000"/>
              <a:buFont typeface="Arial" pitchFamily="34" charset="0"/>
              <a:buNone/>
            </a:pPr>
            <a:r>
              <a:rPr lang="pl-PL" b="1">
                <a:solidFill>
                  <a:prstClr val="black"/>
                </a:solidFill>
                <a:latin typeface="Tahoma" pitchFamily="34" charset="0"/>
              </a:rPr>
              <a:t>STRATEGICZNYCH DOWÓDZTW USA</a:t>
            </a:r>
          </a:p>
        </p:txBody>
      </p:sp>
      <p:sp>
        <p:nvSpPr>
          <p:cNvPr id="12" name="Symbol zastępczy numeru slajdu 11"/>
          <p:cNvSpPr>
            <a:spLocks noGrp="1"/>
          </p:cNvSpPr>
          <p:nvPr>
            <p:ph type="sldNum" sz="quarter" idx="12"/>
          </p:nvPr>
        </p:nvSpPr>
        <p:spPr/>
        <p:txBody>
          <a:bodyPr/>
          <a:lstStyle/>
          <a:p>
            <a:pPr>
              <a:defRPr/>
            </a:pPr>
            <a:fld id="{F7760C97-EE6F-46B5-A365-E6620D67C32D}" type="slidenum">
              <a:rPr lang="pl-PL" smtClean="0">
                <a:solidFill>
                  <a:prstClr val="black">
                    <a:tint val="75000"/>
                  </a:prstClr>
                </a:solidFill>
              </a:rPr>
              <a:pPr>
                <a:defRPr/>
              </a:pPr>
              <a:t>46</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
        <p:nvSpPr>
          <p:cNvPr id="119821" name="pole tekstowe 2"/>
          <p:cNvSpPr txBox="1">
            <a:spLocks noChangeArrowheads="1"/>
          </p:cNvSpPr>
          <p:nvPr/>
        </p:nvSpPr>
        <p:spPr bwMode="auto">
          <a:xfrm>
            <a:off x="2962275" y="5872163"/>
            <a:ext cx="31543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l-PL" sz="3200">
                <a:solidFill>
                  <a:prstClr val="black"/>
                </a:solidFill>
                <a:latin typeface="Arial Black" pitchFamily="34" charset="0"/>
              </a:rPr>
              <a:t>Zwrot ku Azji</a:t>
            </a:r>
          </a:p>
        </p:txBody>
      </p:sp>
    </p:spTree>
    <p:extLst>
      <p:ext uri="{BB962C8B-B14F-4D97-AF65-F5344CB8AC3E}">
        <p14:creationId xmlns:p14="http://schemas.microsoft.com/office/powerpoint/2010/main" val="3214058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daty 1"/>
          <p:cNvSpPr>
            <a:spLocks noGrp="1"/>
          </p:cNvSpPr>
          <p:nvPr>
            <p:ph type="dt" sz="quarter" idx="10"/>
          </p:nvPr>
        </p:nvSpPr>
        <p:spPr/>
        <p:txBody>
          <a:bodyPr/>
          <a:lstStyle/>
          <a:p>
            <a:pPr>
              <a:defRPr/>
            </a:pPr>
            <a:r>
              <a:rPr lang="pl-PL">
                <a:solidFill>
                  <a:prstClr val="black">
                    <a:tint val="75000"/>
                  </a:prstClr>
                </a:solidFill>
              </a:rPr>
              <a:t>UŁaz 2012-13</a:t>
            </a:r>
          </a:p>
        </p:txBody>
      </p:sp>
      <p:sp>
        <p:nvSpPr>
          <p:cNvPr id="20483" name="Symbol zastępczy numeru slajdu 3"/>
          <p:cNvSpPr>
            <a:spLocks noGrp="1"/>
          </p:cNvSpPr>
          <p:nvPr>
            <p:ph type="sldNum" sz="quarter" idx="12"/>
          </p:nvPr>
        </p:nvSpPr>
        <p:spPr/>
        <p:txBody>
          <a:bodyPr/>
          <a:lstStyle/>
          <a:p>
            <a:pPr>
              <a:defRPr/>
            </a:pPr>
            <a:fld id="{01277D99-C2A2-474E-8CB2-0CB1AE5F9744}" type="slidenum">
              <a:rPr lang="pl-PL" smtClean="0">
                <a:solidFill>
                  <a:prstClr val="black">
                    <a:tint val="75000"/>
                  </a:prstClr>
                </a:solidFill>
              </a:rPr>
              <a:pPr>
                <a:defRPr/>
              </a:pPr>
              <a:t>47</a:t>
            </a:fld>
            <a:endParaRPr lang="pl-PL" smtClean="0">
              <a:solidFill>
                <a:prstClr val="black">
                  <a:tint val="75000"/>
                </a:prstClr>
              </a:solidFill>
            </a:endParaRPr>
          </a:p>
        </p:txBody>
      </p:sp>
      <p:sp>
        <p:nvSpPr>
          <p:cNvPr id="120836" name="WordArt 2"/>
          <p:cNvSpPr>
            <a:spLocks noChangeArrowheads="1" noChangeShapeType="1" noTextEdit="1"/>
          </p:cNvSpPr>
          <p:nvPr/>
        </p:nvSpPr>
        <p:spPr bwMode="auto">
          <a:xfrm>
            <a:off x="250825" y="1844675"/>
            <a:ext cx="8137525" cy="338455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pl-PL" sz="3600" kern="10">
                <a:ln w="9525">
                  <a:round/>
                  <a:headEnd/>
                  <a:tailEnd/>
                </a:ln>
                <a:gradFill rotWithShape="1">
                  <a:gsLst>
                    <a:gs pos="0">
                      <a:srgbClr val="FFE701"/>
                    </a:gs>
                    <a:gs pos="100000">
                      <a:srgbClr val="FE3E02"/>
                    </a:gs>
                  </a:gsLst>
                  <a:lin ang="5400000" scaled="1"/>
                </a:gradFill>
                <a:latin typeface="Impact"/>
                <a:cs typeface="Arial" pitchFamily="34" charset="0"/>
              </a:rPr>
              <a:t>KONCEPCJA</a:t>
            </a:r>
          </a:p>
          <a:p>
            <a:pPr algn="ctr" fontAlgn="base">
              <a:spcBef>
                <a:spcPct val="0"/>
              </a:spcBef>
              <a:spcAft>
                <a:spcPct val="0"/>
              </a:spcAft>
            </a:pPr>
            <a:r>
              <a:rPr lang="pl-PL" sz="3600" kern="10">
                <a:ln w="9525">
                  <a:round/>
                  <a:headEnd/>
                  <a:tailEnd/>
                </a:ln>
                <a:gradFill rotWithShape="1">
                  <a:gsLst>
                    <a:gs pos="0">
                      <a:srgbClr val="FFE701"/>
                    </a:gs>
                    <a:gs pos="100000">
                      <a:srgbClr val="FE3E02"/>
                    </a:gs>
                  </a:gsLst>
                  <a:lin ang="5400000" scaled="1"/>
                </a:gradFill>
                <a:latin typeface="Impact"/>
                <a:cs typeface="Arial" pitchFamily="34" charset="0"/>
              </a:rPr>
              <a:t>STRATEGICZNA NATO</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8954245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147" name="Symbol zastępczy numeru slajdu 5"/>
          <p:cNvSpPr>
            <a:spLocks noGrp="1"/>
          </p:cNvSpPr>
          <p:nvPr>
            <p:ph type="sldNum" sz="quarter" idx="12"/>
          </p:nvPr>
        </p:nvSpPr>
        <p:spPr/>
        <p:txBody>
          <a:bodyPr/>
          <a:lstStyle/>
          <a:p>
            <a:pPr>
              <a:defRPr/>
            </a:pPr>
            <a:fld id="{2C09113A-802E-4A33-BD79-F9497B01B594}" type="slidenum">
              <a:rPr lang="pl-PL" smtClean="0">
                <a:solidFill>
                  <a:prstClr val="black">
                    <a:tint val="75000"/>
                  </a:prstClr>
                </a:solidFill>
              </a:rPr>
              <a:pPr>
                <a:defRPr/>
              </a:pPr>
              <a:t>48</a:t>
            </a:fld>
            <a:endParaRPr lang="pl-PL" smtClean="0">
              <a:solidFill>
                <a:prstClr val="black">
                  <a:tint val="75000"/>
                </a:prstClr>
              </a:solidFill>
            </a:endParaRPr>
          </a:p>
        </p:txBody>
      </p:sp>
      <p:sp>
        <p:nvSpPr>
          <p:cNvPr id="121860" name="Rectangle 2"/>
          <p:cNvSpPr>
            <a:spLocks noGrp="1" noChangeArrowheads="1"/>
          </p:cNvSpPr>
          <p:nvPr>
            <p:ph type="title"/>
          </p:nvPr>
        </p:nvSpPr>
        <p:spPr/>
        <p:txBody>
          <a:bodyPr/>
          <a:lstStyle/>
          <a:p>
            <a:pPr eaLnBrk="1" hangingPunct="1"/>
            <a:r>
              <a:rPr lang="pl-PL" b="1" smtClean="0"/>
              <a:t>Koncepcje zimnowojenne</a:t>
            </a:r>
          </a:p>
        </p:txBody>
      </p:sp>
      <p:sp>
        <p:nvSpPr>
          <p:cNvPr id="121861" name="Rectangle 3"/>
          <p:cNvSpPr>
            <a:spLocks noGrp="1" noChangeArrowheads="1"/>
          </p:cNvSpPr>
          <p:nvPr>
            <p:ph type="body" idx="1"/>
          </p:nvPr>
        </p:nvSpPr>
        <p:spPr>
          <a:xfrm>
            <a:off x="468313" y="1341438"/>
            <a:ext cx="8501062" cy="4114800"/>
          </a:xfrm>
        </p:spPr>
        <p:txBody>
          <a:bodyPr/>
          <a:lstStyle/>
          <a:p>
            <a:pPr eaLnBrk="1" hangingPunct="1">
              <a:lnSpc>
                <a:spcPct val="90000"/>
              </a:lnSpc>
            </a:pPr>
            <a:r>
              <a:rPr lang="pl-PL" sz="4400" b="1" smtClean="0"/>
              <a:t>koncepcja obrony strategicznej obszaru północnoatlantyckiego (rok 1950)</a:t>
            </a:r>
          </a:p>
          <a:p>
            <a:pPr eaLnBrk="1" hangingPunct="1">
              <a:lnSpc>
                <a:spcPct val="90000"/>
              </a:lnSpc>
            </a:pPr>
            <a:r>
              <a:rPr lang="pl-PL" sz="4400" b="1" smtClean="0"/>
              <a:t>strategia zmasowanego odwetu (połowa  lat pięćdziesiątych)</a:t>
            </a:r>
          </a:p>
          <a:p>
            <a:pPr eaLnBrk="1" hangingPunct="1">
              <a:lnSpc>
                <a:spcPct val="90000"/>
              </a:lnSpc>
            </a:pPr>
            <a:r>
              <a:rPr lang="pl-PL" sz="4400" b="1" smtClean="0"/>
              <a:t>strategia elastycznego reagowania (lata sześćdziesiąte)</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385969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7171" name="Symbol zastępczy numeru slajdu 5"/>
          <p:cNvSpPr>
            <a:spLocks noGrp="1"/>
          </p:cNvSpPr>
          <p:nvPr>
            <p:ph type="sldNum" sz="quarter" idx="12"/>
          </p:nvPr>
        </p:nvSpPr>
        <p:spPr/>
        <p:txBody>
          <a:bodyPr/>
          <a:lstStyle/>
          <a:p>
            <a:pPr>
              <a:defRPr/>
            </a:pPr>
            <a:fld id="{71CF4D45-05DD-4512-B7FE-7D9AD2E3A5B3}" type="slidenum">
              <a:rPr lang="pl-PL" smtClean="0">
                <a:solidFill>
                  <a:prstClr val="black">
                    <a:tint val="75000"/>
                  </a:prstClr>
                </a:solidFill>
              </a:rPr>
              <a:pPr>
                <a:defRPr/>
              </a:pPr>
              <a:t>49</a:t>
            </a:fld>
            <a:endParaRPr lang="pl-PL" smtClean="0">
              <a:solidFill>
                <a:prstClr val="black">
                  <a:tint val="75000"/>
                </a:prstClr>
              </a:solidFill>
            </a:endParaRPr>
          </a:p>
        </p:txBody>
      </p:sp>
      <p:sp>
        <p:nvSpPr>
          <p:cNvPr id="122884" name="Rectangle 2"/>
          <p:cNvSpPr>
            <a:spLocks noGrp="1" noChangeArrowheads="1"/>
          </p:cNvSpPr>
          <p:nvPr>
            <p:ph type="title"/>
          </p:nvPr>
        </p:nvSpPr>
        <p:spPr/>
        <p:txBody>
          <a:bodyPr/>
          <a:lstStyle/>
          <a:p>
            <a:pPr eaLnBrk="1" hangingPunct="1"/>
            <a:r>
              <a:rPr lang="pl-PL" sz="4000" b="1" smtClean="0"/>
              <a:t>Okres pozimnowojenny (1)</a:t>
            </a:r>
          </a:p>
        </p:txBody>
      </p:sp>
      <p:sp>
        <p:nvSpPr>
          <p:cNvPr id="122885" name="Rectangle 3"/>
          <p:cNvSpPr>
            <a:spLocks noGrp="1" noChangeArrowheads="1"/>
          </p:cNvSpPr>
          <p:nvPr>
            <p:ph type="body" idx="1"/>
          </p:nvPr>
        </p:nvSpPr>
        <p:spPr>
          <a:xfrm>
            <a:off x="395288" y="1412875"/>
            <a:ext cx="8574087" cy="4343400"/>
          </a:xfrm>
        </p:spPr>
        <p:txBody>
          <a:bodyPr/>
          <a:lstStyle/>
          <a:p>
            <a:pPr eaLnBrk="1" hangingPunct="1">
              <a:lnSpc>
                <a:spcPct val="90000"/>
              </a:lnSpc>
            </a:pPr>
            <a:r>
              <a:rPr lang="pl-PL" sz="4400" b="1" smtClean="0"/>
              <a:t>Rzym 1991 - nowa koncepcja strategiczna (przełomowa): </a:t>
            </a:r>
          </a:p>
          <a:p>
            <a:pPr lvl="1" eaLnBrk="1" hangingPunct="1">
              <a:lnSpc>
                <a:spcPct val="90000"/>
              </a:lnSpc>
            </a:pPr>
            <a:r>
              <a:rPr lang="pl-PL" sz="4000" b="1" smtClean="0"/>
              <a:t>od konfrontacji do współpracy,</a:t>
            </a:r>
          </a:p>
          <a:p>
            <a:pPr lvl="1" eaLnBrk="1" hangingPunct="1">
              <a:lnSpc>
                <a:spcPct val="90000"/>
              </a:lnSpc>
            </a:pPr>
            <a:r>
              <a:rPr lang="pl-PL" sz="4000" b="1" smtClean="0"/>
              <a:t> NACC, </a:t>
            </a:r>
          </a:p>
          <a:p>
            <a:pPr lvl="1" eaLnBrk="1" hangingPunct="1">
              <a:lnSpc>
                <a:spcPct val="90000"/>
              </a:lnSpc>
            </a:pPr>
            <a:r>
              <a:rPr lang="pl-PL" sz="4000" b="1" smtClean="0"/>
              <a:t>reagowanie kryzysowe, </a:t>
            </a:r>
          </a:p>
          <a:p>
            <a:pPr lvl="1" eaLnBrk="1" hangingPunct="1">
              <a:lnSpc>
                <a:spcPct val="90000"/>
              </a:lnSpc>
            </a:pPr>
            <a:r>
              <a:rPr lang="pl-PL" sz="4000" b="1" smtClean="0"/>
              <a:t>elastyczność, </a:t>
            </a:r>
          </a:p>
          <a:p>
            <a:pPr lvl="1" eaLnBrk="1" hangingPunct="1">
              <a:lnSpc>
                <a:spcPct val="90000"/>
              </a:lnSpc>
            </a:pPr>
            <a:r>
              <a:rPr lang="pl-PL" sz="4000" b="1" smtClean="0"/>
              <a:t>wielonarodowość sił</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588554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ytuł 1"/>
          <p:cNvSpPr>
            <a:spLocks noGrp="1"/>
          </p:cNvSpPr>
          <p:nvPr>
            <p:ph type="title"/>
          </p:nvPr>
        </p:nvSpPr>
        <p:spPr>
          <a:xfrm>
            <a:off x="142875" y="285750"/>
            <a:ext cx="8543925" cy="1143000"/>
          </a:xfrm>
        </p:spPr>
        <p:txBody>
          <a:bodyPr rtlCol="0">
            <a:normAutofit fontScale="90000"/>
          </a:bodyPr>
          <a:lstStyle/>
          <a:p>
            <a:pPr eaLnBrk="1" fontAlgn="auto" hangingPunct="1">
              <a:spcAft>
                <a:spcPts val="0"/>
              </a:spcAft>
              <a:defRPr/>
            </a:pPr>
            <a:r>
              <a:rPr lang="pl-PL" b="1" dirty="0" smtClean="0"/>
              <a:t>Koncepcje zapewniania bezpieczeństwa</a:t>
            </a:r>
          </a:p>
        </p:txBody>
      </p:sp>
      <p:sp>
        <p:nvSpPr>
          <p:cNvPr id="77827" name="Symbol zastępczy zawartości 2"/>
          <p:cNvSpPr>
            <a:spLocks noGrp="1"/>
          </p:cNvSpPr>
          <p:nvPr>
            <p:ph idx="1"/>
          </p:nvPr>
        </p:nvSpPr>
        <p:spPr>
          <a:xfrm>
            <a:off x="357188" y="1714500"/>
            <a:ext cx="8229600" cy="4525963"/>
          </a:xfrm>
        </p:spPr>
        <p:txBody>
          <a:bodyPr/>
          <a:lstStyle/>
          <a:p>
            <a:pPr eaLnBrk="1" hangingPunct="1">
              <a:buFont typeface="Wingdings" pitchFamily="2" charset="2"/>
              <a:buChar char="§"/>
            </a:pPr>
            <a:r>
              <a:rPr lang="pl-PL" sz="2400" b="1" smtClean="0">
                <a:latin typeface="Arial Black" pitchFamily="34" charset="0"/>
              </a:rPr>
              <a:t>Liberalne (eksponowanie roli instytucji międzynarodowych)</a:t>
            </a:r>
          </a:p>
          <a:p>
            <a:pPr lvl="1" eaLnBrk="1" hangingPunct="1">
              <a:buFont typeface="Wingdings" pitchFamily="2" charset="2"/>
              <a:buChar char="§"/>
            </a:pPr>
            <a:r>
              <a:rPr lang="pl-PL" sz="2000" b="1" smtClean="0">
                <a:latin typeface="Arial Black" pitchFamily="34" charset="0"/>
              </a:rPr>
              <a:t>Bezpieczeństwo zbiorowe (wyrzeczenie się działań zbrojnych, nieuchronność dyskredytacji agresora)</a:t>
            </a:r>
          </a:p>
          <a:p>
            <a:pPr lvl="1" eaLnBrk="1" hangingPunct="1">
              <a:buFont typeface="Wingdings" pitchFamily="2" charset="2"/>
              <a:buChar char="§"/>
            </a:pPr>
            <a:r>
              <a:rPr lang="pl-PL" sz="2000" b="1" smtClean="0">
                <a:latin typeface="Arial Black" pitchFamily="34" charset="0"/>
              </a:rPr>
              <a:t>Kontrola zbrojeń i rozbrojenie (ABM, START, CFE, NPT itp.)</a:t>
            </a:r>
          </a:p>
          <a:p>
            <a:pPr eaLnBrk="1" hangingPunct="1">
              <a:buFont typeface="Wingdings" pitchFamily="2" charset="2"/>
              <a:buChar char="§"/>
            </a:pPr>
            <a:r>
              <a:rPr lang="pl-PL" sz="2400" b="1" smtClean="0">
                <a:latin typeface="Arial Black" pitchFamily="34" charset="0"/>
              </a:rPr>
              <a:t>Realistyczne (eksponowanie roli siły państw)</a:t>
            </a:r>
          </a:p>
          <a:p>
            <a:pPr lvl="1" eaLnBrk="1" hangingPunct="1">
              <a:buFont typeface="Wingdings" pitchFamily="2" charset="2"/>
              <a:buChar char="§"/>
            </a:pPr>
            <a:r>
              <a:rPr lang="pl-PL" sz="2000" b="1" smtClean="0">
                <a:latin typeface="Arial Black" pitchFamily="34" charset="0"/>
              </a:rPr>
              <a:t>Równoważenie sił (przez wysiłki wewnętrzne lub sojusze)</a:t>
            </a:r>
          </a:p>
          <a:p>
            <a:pPr lvl="1" eaLnBrk="1" hangingPunct="1">
              <a:buFont typeface="Wingdings" pitchFamily="2" charset="2"/>
              <a:buChar char="§"/>
            </a:pPr>
            <a:r>
              <a:rPr lang="pl-PL" sz="2000" b="1" smtClean="0">
                <a:latin typeface="Arial Black" pitchFamily="34" charset="0"/>
              </a:rPr>
              <a:t>Odstraszanie (założenia: decydenci działają racjonalnie, zagrożenie zniszczeniem jest duże – np. MAD, istnieje alternatywa dla wojny)</a:t>
            </a:r>
          </a:p>
          <a:p>
            <a:pPr lvl="1" eaLnBrk="1" hangingPunct="1">
              <a:buFontTx/>
              <a:buNone/>
            </a:pPr>
            <a:endParaRPr lang="pl-PL" sz="2000" b="1" smtClean="0">
              <a:latin typeface="Arial Black" pitchFamily="34" charset="0"/>
            </a:endParaRPr>
          </a:p>
        </p:txBody>
      </p:sp>
      <p:sp>
        <p:nvSpPr>
          <p:cNvPr id="38916"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38918" name="Symbol zastępczy numeru slajdu 5"/>
          <p:cNvSpPr>
            <a:spLocks noGrp="1"/>
          </p:cNvSpPr>
          <p:nvPr>
            <p:ph type="sldNum" sz="quarter" idx="12"/>
          </p:nvPr>
        </p:nvSpPr>
        <p:spPr/>
        <p:txBody>
          <a:bodyPr/>
          <a:lstStyle/>
          <a:p>
            <a:pPr>
              <a:defRPr/>
            </a:pPr>
            <a:fld id="{12B40A4A-B90C-47D1-A613-E92CEB610327}" type="slidenum">
              <a:rPr lang="pl-PL">
                <a:solidFill>
                  <a:prstClr val="black">
                    <a:tint val="75000"/>
                  </a:prstClr>
                </a:solidFill>
              </a:rPr>
              <a:pPr>
                <a:defRPr/>
              </a:pPr>
              <a:t>5</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09828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9219" name="Symbol zastępczy numeru slajdu 5"/>
          <p:cNvSpPr>
            <a:spLocks noGrp="1"/>
          </p:cNvSpPr>
          <p:nvPr>
            <p:ph type="sldNum" sz="quarter" idx="12"/>
          </p:nvPr>
        </p:nvSpPr>
        <p:spPr/>
        <p:txBody>
          <a:bodyPr/>
          <a:lstStyle/>
          <a:p>
            <a:pPr>
              <a:defRPr/>
            </a:pPr>
            <a:fld id="{1B92FA72-7B94-4932-836A-44532B8A735E}" type="slidenum">
              <a:rPr lang="pl-PL" smtClean="0">
                <a:solidFill>
                  <a:prstClr val="black">
                    <a:tint val="75000"/>
                  </a:prstClr>
                </a:solidFill>
              </a:rPr>
              <a:pPr>
                <a:defRPr/>
              </a:pPr>
              <a:t>50</a:t>
            </a:fld>
            <a:endParaRPr lang="pl-PL" smtClean="0">
              <a:solidFill>
                <a:prstClr val="black">
                  <a:tint val="75000"/>
                </a:prstClr>
              </a:solidFill>
            </a:endParaRPr>
          </a:p>
        </p:txBody>
      </p:sp>
      <p:grpSp>
        <p:nvGrpSpPr>
          <p:cNvPr id="123908" name="Group 2"/>
          <p:cNvGrpSpPr>
            <a:grpSpLocks/>
          </p:cNvGrpSpPr>
          <p:nvPr/>
        </p:nvGrpSpPr>
        <p:grpSpPr bwMode="auto">
          <a:xfrm>
            <a:off x="220663" y="2414588"/>
            <a:ext cx="6459537" cy="2524125"/>
            <a:chOff x="202" y="1584"/>
            <a:chExt cx="4069" cy="1590"/>
          </a:xfrm>
        </p:grpSpPr>
        <p:sp>
          <p:nvSpPr>
            <p:cNvPr id="123945" name="Rectangle 3"/>
            <p:cNvSpPr>
              <a:spLocks noChangeArrowheads="1"/>
            </p:cNvSpPr>
            <p:nvPr/>
          </p:nvSpPr>
          <p:spPr bwMode="auto">
            <a:xfrm>
              <a:off x="1883" y="2721"/>
              <a:ext cx="1263" cy="453"/>
            </a:xfrm>
            <a:prstGeom prst="rect">
              <a:avLst/>
            </a:prstGeom>
            <a:solidFill>
              <a:srgbClr val="00408B"/>
            </a:solidFill>
            <a:ln w="9525">
              <a:solidFill>
                <a:srgbClr val="00408B"/>
              </a:solidFill>
              <a:miter lim="800000"/>
              <a:headEnd/>
              <a:tailEnd/>
            </a:ln>
          </p:spPr>
          <p:txBody>
            <a:bodyPr wrap="none" anchor="ctr"/>
            <a:lstStyle/>
            <a:p>
              <a:pPr algn="ctr" eaLnBrk="0" fontAlgn="base" hangingPunct="0">
                <a:spcBef>
                  <a:spcPct val="0"/>
                </a:spcBef>
                <a:spcAft>
                  <a:spcPct val="0"/>
                </a:spcAft>
              </a:pPr>
              <a:endParaRPr lang="fr-BE" sz="1600" b="1">
                <a:solidFill>
                  <a:prstClr val="white"/>
                </a:solidFill>
                <a:latin typeface="Arial" pitchFamily="34" charset="0"/>
                <a:cs typeface="Arial" pitchFamily="34" charset="0"/>
              </a:endParaRPr>
            </a:p>
          </p:txBody>
        </p:sp>
        <p:sp>
          <p:nvSpPr>
            <p:cNvPr id="123946" name="Rectangle 4"/>
            <p:cNvSpPr>
              <a:spLocks noChangeArrowheads="1"/>
            </p:cNvSpPr>
            <p:nvPr/>
          </p:nvSpPr>
          <p:spPr bwMode="auto">
            <a:xfrm>
              <a:off x="475" y="2721"/>
              <a:ext cx="1263" cy="453"/>
            </a:xfrm>
            <a:prstGeom prst="rect">
              <a:avLst/>
            </a:prstGeom>
            <a:solidFill>
              <a:srgbClr val="00408B"/>
            </a:solidFill>
            <a:ln w="9525">
              <a:solidFill>
                <a:srgbClr val="00408B"/>
              </a:solidFill>
              <a:miter lim="800000"/>
              <a:headEnd/>
              <a:tailEnd/>
            </a:ln>
          </p:spPr>
          <p:txBody>
            <a:bodyPr wrap="none" anchor="ctr"/>
            <a:lstStyle/>
            <a:p>
              <a:pPr algn="ctr" eaLnBrk="0" fontAlgn="base" hangingPunct="0">
                <a:spcBef>
                  <a:spcPct val="0"/>
                </a:spcBef>
                <a:spcAft>
                  <a:spcPct val="0"/>
                </a:spcAft>
              </a:pPr>
              <a:endParaRPr lang="fr-BE" sz="1400" b="1">
                <a:solidFill>
                  <a:srgbClr val="00408B"/>
                </a:solidFill>
                <a:latin typeface="Arial" pitchFamily="34" charset="0"/>
                <a:cs typeface="Arial" pitchFamily="34" charset="0"/>
              </a:endParaRPr>
            </a:p>
          </p:txBody>
        </p:sp>
        <p:sp>
          <p:nvSpPr>
            <p:cNvPr id="123947" name="Rectangle 5"/>
            <p:cNvSpPr>
              <a:spLocks noChangeArrowheads="1"/>
            </p:cNvSpPr>
            <p:nvPr/>
          </p:nvSpPr>
          <p:spPr bwMode="auto">
            <a:xfrm>
              <a:off x="3008" y="1587"/>
              <a:ext cx="1263" cy="453"/>
            </a:xfrm>
            <a:prstGeom prst="rect">
              <a:avLst/>
            </a:prstGeom>
            <a:solidFill>
              <a:srgbClr val="00408B"/>
            </a:solidFill>
            <a:ln w="9525">
              <a:solidFill>
                <a:srgbClr val="00408B"/>
              </a:solidFill>
              <a:miter lim="800000"/>
              <a:headEnd/>
              <a:tailEnd/>
            </a:ln>
          </p:spPr>
          <p:txBody>
            <a:bodyPr wrap="none" anchor="ctr"/>
            <a:lstStyle/>
            <a:p>
              <a:pPr algn="ctr" eaLnBrk="0" fontAlgn="base" hangingPunct="0">
                <a:spcBef>
                  <a:spcPct val="0"/>
                </a:spcBef>
                <a:spcAft>
                  <a:spcPct val="0"/>
                </a:spcAft>
              </a:pPr>
              <a:endParaRPr lang="fr-BE" sz="1600" b="1">
                <a:solidFill>
                  <a:srgbClr val="00408B"/>
                </a:solidFill>
                <a:latin typeface="Arial" pitchFamily="34" charset="0"/>
                <a:cs typeface="Arial" pitchFamily="34" charset="0"/>
              </a:endParaRPr>
            </a:p>
          </p:txBody>
        </p:sp>
        <p:sp>
          <p:nvSpPr>
            <p:cNvPr id="123948" name="Rectangle 6"/>
            <p:cNvSpPr>
              <a:spLocks noChangeArrowheads="1"/>
            </p:cNvSpPr>
            <p:nvPr/>
          </p:nvSpPr>
          <p:spPr bwMode="auto">
            <a:xfrm>
              <a:off x="202" y="1585"/>
              <a:ext cx="1263" cy="453"/>
            </a:xfrm>
            <a:prstGeom prst="rect">
              <a:avLst/>
            </a:prstGeom>
            <a:solidFill>
              <a:srgbClr val="00408B"/>
            </a:solidFill>
            <a:ln w="9525">
              <a:solidFill>
                <a:srgbClr val="00408B"/>
              </a:solidFill>
              <a:miter lim="800000"/>
              <a:headEnd/>
              <a:tailEnd/>
            </a:ln>
          </p:spPr>
          <p:txBody>
            <a:bodyPr wrap="none" anchor="ctr"/>
            <a:lstStyle/>
            <a:p>
              <a:pPr algn="ctr" eaLnBrk="0" fontAlgn="base" hangingPunct="0">
                <a:spcBef>
                  <a:spcPct val="0"/>
                </a:spcBef>
                <a:spcAft>
                  <a:spcPct val="0"/>
                </a:spcAft>
              </a:pPr>
              <a:endParaRPr lang="fr-BE" b="1">
                <a:solidFill>
                  <a:srgbClr val="00408B"/>
                </a:solidFill>
                <a:latin typeface="Arial" pitchFamily="34" charset="0"/>
                <a:cs typeface="Arial" pitchFamily="34" charset="0"/>
              </a:endParaRPr>
            </a:p>
          </p:txBody>
        </p:sp>
        <p:sp>
          <p:nvSpPr>
            <p:cNvPr id="123949" name="Rectangle 7"/>
            <p:cNvSpPr>
              <a:spLocks noChangeArrowheads="1"/>
            </p:cNvSpPr>
            <p:nvPr/>
          </p:nvSpPr>
          <p:spPr bwMode="auto">
            <a:xfrm>
              <a:off x="1599" y="1584"/>
              <a:ext cx="1263" cy="453"/>
            </a:xfrm>
            <a:prstGeom prst="rect">
              <a:avLst/>
            </a:prstGeom>
            <a:solidFill>
              <a:srgbClr val="00408B"/>
            </a:solidFill>
            <a:ln w="9525">
              <a:solidFill>
                <a:srgbClr val="00408B"/>
              </a:solidFill>
              <a:miter lim="800000"/>
              <a:headEnd/>
              <a:tailEnd/>
            </a:ln>
          </p:spPr>
          <p:txBody>
            <a:bodyPr wrap="none" anchor="ctr"/>
            <a:lstStyle/>
            <a:p>
              <a:pPr algn="ctr" eaLnBrk="0" fontAlgn="base" hangingPunct="0">
                <a:spcBef>
                  <a:spcPct val="0"/>
                </a:spcBef>
                <a:spcAft>
                  <a:spcPct val="0"/>
                </a:spcAft>
              </a:pPr>
              <a:endParaRPr lang="fr-BE" sz="1600" b="1">
                <a:solidFill>
                  <a:srgbClr val="00408B"/>
                </a:solidFill>
                <a:latin typeface="Arial" pitchFamily="34" charset="0"/>
                <a:cs typeface="Arial" pitchFamily="34" charset="0"/>
              </a:endParaRPr>
            </a:p>
          </p:txBody>
        </p:sp>
      </p:grpSp>
      <p:sp>
        <p:nvSpPr>
          <p:cNvPr id="123909" name="Rectangle 8"/>
          <p:cNvSpPr>
            <a:spLocks noChangeArrowheads="1"/>
          </p:cNvSpPr>
          <p:nvPr/>
        </p:nvSpPr>
        <p:spPr bwMode="auto">
          <a:xfrm>
            <a:off x="7040563" y="5381625"/>
            <a:ext cx="2005012" cy="719138"/>
          </a:xfrm>
          <a:prstGeom prst="rect">
            <a:avLst/>
          </a:prstGeom>
          <a:solidFill>
            <a:srgbClr val="00408B"/>
          </a:solidFill>
          <a:ln w="9525">
            <a:solidFill>
              <a:srgbClr val="00408B"/>
            </a:solidFill>
            <a:miter lim="800000"/>
            <a:headEnd/>
            <a:tailEnd/>
          </a:ln>
        </p:spPr>
        <p:txBody>
          <a:bodyPr wrap="none" anchor="ctr"/>
          <a:lstStyle/>
          <a:p>
            <a:pPr algn="ctr" eaLnBrk="0" fontAlgn="base" hangingPunct="0">
              <a:spcBef>
                <a:spcPct val="0"/>
              </a:spcBef>
              <a:spcAft>
                <a:spcPct val="0"/>
              </a:spcAft>
            </a:pPr>
            <a:endParaRPr lang="fr-BE" sz="1600" b="1">
              <a:solidFill>
                <a:srgbClr val="00408B"/>
              </a:solidFill>
              <a:latin typeface="Arial" pitchFamily="34" charset="0"/>
              <a:cs typeface="Arial" pitchFamily="34" charset="0"/>
            </a:endParaRPr>
          </a:p>
        </p:txBody>
      </p:sp>
      <p:sp>
        <p:nvSpPr>
          <p:cNvPr id="123910" name="Rectangle 9"/>
          <p:cNvSpPr>
            <a:spLocks noChangeArrowheads="1"/>
          </p:cNvSpPr>
          <p:nvPr/>
        </p:nvSpPr>
        <p:spPr bwMode="auto">
          <a:xfrm>
            <a:off x="4778375" y="5378450"/>
            <a:ext cx="2005013" cy="719138"/>
          </a:xfrm>
          <a:prstGeom prst="rect">
            <a:avLst/>
          </a:prstGeom>
          <a:solidFill>
            <a:srgbClr val="00408B"/>
          </a:solidFill>
          <a:ln w="9525">
            <a:solidFill>
              <a:srgbClr val="00408B"/>
            </a:solidFill>
            <a:miter lim="800000"/>
            <a:headEnd/>
            <a:tailEnd/>
          </a:ln>
        </p:spPr>
        <p:txBody>
          <a:bodyPr wrap="none" anchor="ctr"/>
          <a:lstStyle/>
          <a:p>
            <a:pPr algn="ctr" eaLnBrk="0" fontAlgn="base" hangingPunct="0">
              <a:spcBef>
                <a:spcPct val="0"/>
              </a:spcBef>
              <a:spcAft>
                <a:spcPct val="0"/>
              </a:spcAft>
            </a:pPr>
            <a:endParaRPr lang="fr-BE" sz="1600" b="1">
              <a:solidFill>
                <a:srgbClr val="00408B"/>
              </a:solidFill>
              <a:latin typeface="Arial" pitchFamily="34" charset="0"/>
              <a:cs typeface="Arial" pitchFamily="34" charset="0"/>
            </a:endParaRPr>
          </a:p>
        </p:txBody>
      </p:sp>
      <p:sp>
        <p:nvSpPr>
          <p:cNvPr id="123911" name="Rectangle 10"/>
          <p:cNvSpPr>
            <a:spLocks noChangeArrowheads="1"/>
          </p:cNvSpPr>
          <p:nvPr/>
        </p:nvSpPr>
        <p:spPr bwMode="auto">
          <a:xfrm>
            <a:off x="5942013" y="3421063"/>
            <a:ext cx="2005012" cy="719137"/>
          </a:xfrm>
          <a:prstGeom prst="rect">
            <a:avLst/>
          </a:prstGeom>
          <a:solidFill>
            <a:srgbClr val="00408B"/>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wrap="none" anchor="ctr"/>
          <a:lstStyle/>
          <a:p>
            <a:pPr algn="ctr" eaLnBrk="0" fontAlgn="base" hangingPunct="0">
              <a:spcBef>
                <a:spcPct val="0"/>
              </a:spcBef>
              <a:spcAft>
                <a:spcPct val="0"/>
              </a:spcAft>
            </a:pPr>
            <a:endParaRPr lang="fr-BE" sz="1600" b="1">
              <a:solidFill>
                <a:srgbClr val="00408B"/>
              </a:solidFill>
              <a:latin typeface="Arial" pitchFamily="34" charset="0"/>
              <a:cs typeface="Arial" pitchFamily="34" charset="0"/>
            </a:endParaRPr>
          </a:p>
        </p:txBody>
      </p:sp>
      <p:cxnSp>
        <p:nvCxnSpPr>
          <p:cNvPr id="123912" name="AutoShape 11"/>
          <p:cNvCxnSpPr>
            <a:cxnSpLocks noChangeShapeType="1"/>
            <a:stCxn id="123935" idx="0"/>
          </p:cNvCxnSpPr>
          <p:nvPr/>
        </p:nvCxnSpPr>
        <p:spPr bwMode="auto">
          <a:xfrm rot="5400000" flipH="1">
            <a:off x="648494" y="3210719"/>
            <a:ext cx="674688" cy="1111250"/>
          </a:xfrm>
          <a:prstGeom prst="bentConnector2">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cxnSp>
      <p:cxnSp>
        <p:nvCxnSpPr>
          <p:cNvPr id="123913" name="AutoShape 12"/>
          <p:cNvCxnSpPr>
            <a:cxnSpLocks noChangeShapeType="1"/>
          </p:cNvCxnSpPr>
          <p:nvPr/>
        </p:nvCxnSpPr>
        <p:spPr bwMode="auto">
          <a:xfrm rot="5400000" flipH="1">
            <a:off x="782638" y="3454400"/>
            <a:ext cx="1084262" cy="433388"/>
          </a:xfrm>
          <a:prstGeom prst="bentConnector3">
            <a:avLst>
              <a:gd name="adj1" fmla="val 49926"/>
            </a:avLst>
          </a:prstGeom>
          <a:noFill/>
          <a:ln w="9525">
            <a:solidFill>
              <a:srgbClr val="00408B"/>
            </a:solidFill>
            <a:miter lim="800000"/>
            <a:headEnd/>
            <a:tailEnd/>
          </a:ln>
          <a:extLst>
            <a:ext uri="{909E8E84-426E-40DD-AFC4-6F175D3DCCD1}">
              <a14:hiddenFill xmlns:a14="http://schemas.microsoft.com/office/drawing/2010/main">
                <a:noFill/>
              </a14:hiddenFill>
            </a:ext>
          </a:extLst>
        </p:spPr>
      </p:cxnSp>
      <p:sp>
        <p:nvSpPr>
          <p:cNvPr id="123914" name="Line 13"/>
          <p:cNvSpPr>
            <a:spLocks noChangeShapeType="1"/>
          </p:cNvSpPr>
          <p:nvPr/>
        </p:nvSpPr>
        <p:spPr bwMode="auto">
          <a:xfrm>
            <a:off x="1525588" y="3670300"/>
            <a:ext cx="5757862" cy="0"/>
          </a:xfrm>
          <a:prstGeom prst="line">
            <a:avLst/>
          </a:prstGeom>
          <a:noFill/>
          <a:ln w="9525">
            <a:solidFill>
              <a:srgbClr val="00408B"/>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123915" name="Line 14"/>
          <p:cNvSpPr>
            <a:spLocks noChangeShapeType="1"/>
          </p:cNvSpPr>
          <p:nvPr/>
        </p:nvSpPr>
        <p:spPr bwMode="auto">
          <a:xfrm>
            <a:off x="3871913" y="3675063"/>
            <a:ext cx="0" cy="719137"/>
          </a:xfrm>
          <a:prstGeom prst="line">
            <a:avLst/>
          </a:prstGeom>
          <a:noFill/>
          <a:ln w="9525">
            <a:solidFill>
              <a:srgbClr val="00408B"/>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123916" name="Line 15"/>
          <p:cNvSpPr>
            <a:spLocks noChangeShapeType="1"/>
          </p:cNvSpPr>
          <p:nvPr/>
        </p:nvSpPr>
        <p:spPr bwMode="auto">
          <a:xfrm>
            <a:off x="3340100" y="2952750"/>
            <a:ext cx="0" cy="719138"/>
          </a:xfrm>
          <a:prstGeom prst="line">
            <a:avLst/>
          </a:prstGeom>
          <a:noFill/>
          <a:ln w="9525">
            <a:solidFill>
              <a:srgbClr val="00408B"/>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123917" name="Line 16"/>
          <p:cNvSpPr>
            <a:spLocks noChangeShapeType="1"/>
          </p:cNvSpPr>
          <p:nvPr/>
        </p:nvSpPr>
        <p:spPr bwMode="auto">
          <a:xfrm>
            <a:off x="5549900" y="2943225"/>
            <a:ext cx="0" cy="719138"/>
          </a:xfrm>
          <a:prstGeom prst="line">
            <a:avLst/>
          </a:prstGeom>
          <a:noFill/>
          <a:ln w="9525">
            <a:solidFill>
              <a:srgbClr val="00408B"/>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123918" name="Text Box 17"/>
          <p:cNvSpPr txBox="1">
            <a:spLocks noChangeArrowheads="1"/>
          </p:cNvSpPr>
          <p:nvPr/>
        </p:nvSpPr>
        <p:spPr bwMode="auto">
          <a:xfrm>
            <a:off x="4059238" y="1066800"/>
            <a:ext cx="2074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sz="1600" b="1">
                <a:solidFill>
                  <a:srgbClr val="00408B"/>
                </a:solidFill>
              </a:rPr>
              <a:t>National Authorities</a:t>
            </a:r>
            <a:endParaRPr lang="en-US" sz="1600" b="1">
              <a:solidFill>
                <a:srgbClr val="00408B"/>
              </a:solidFill>
            </a:endParaRPr>
          </a:p>
        </p:txBody>
      </p:sp>
      <p:sp>
        <p:nvSpPr>
          <p:cNvPr id="123919" name="Text Box 18"/>
          <p:cNvSpPr txBox="1">
            <a:spLocks noChangeArrowheads="1"/>
          </p:cNvSpPr>
          <p:nvPr/>
        </p:nvSpPr>
        <p:spPr bwMode="auto">
          <a:xfrm>
            <a:off x="1979613" y="1427163"/>
            <a:ext cx="28590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sz="1600" b="1">
                <a:solidFill>
                  <a:srgbClr val="00408B"/>
                </a:solidFill>
              </a:rPr>
              <a:t>Permanent Representatives</a:t>
            </a:r>
          </a:p>
          <a:p>
            <a:pPr algn="ctr" fontAlgn="base">
              <a:spcBef>
                <a:spcPct val="0"/>
              </a:spcBef>
              <a:spcAft>
                <a:spcPct val="0"/>
              </a:spcAft>
            </a:pPr>
            <a:r>
              <a:rPr lang="en-GB" sz="1600" b="1">
                <a:solidFill>
                  <a:srgbClr val="00408B"/>
                </a:solidFill>
              </a:rPr>
              <a:t>(Ambassadors to NATO)</a:t>
            </a:r>
            <a:endParaRPr lang="en-US" b="1">
              <a:solidFill>
                <a:srgbClr val="00408B"/>
              </a:solidFill>
            </a:endParaRPr>
          </a:p>
        </p:txBody>
      </p:sp>
      <p:sp>
        <p:nvSpPr>
          <p:cNvPr id="123920" name="Text Box 19"/>
          <p:cNvSpPr txBox="1">
            <a:spLocks noChangeArrowheads="1"/>
          </p:cNvSpPr>
          <p:nvPr/>
        </p:nvSpPr>
        <p:spPr bwMode="auto">
          <a:xfrm>
            <a:off x="4806950" y="6048375"/>
            <a:ext cx="3948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sz="1600" b="1">
                <a:solidFill>
                  <a:srgbClr val="00408B"/>
                </a:solidFill>
              </a:rPr>
              <a:t>Integrated Military Command Structure</a:t>
            </a:r>
            <a:endParaRPr lang="en-US" sz="1600" b="1">
              <a:solidFill>
                <a:srgbClr val="00408B"/>
              </a:solidFill>
            </a:endParaRPr>
          </a:p>
        </p:txBody>
      </p:sp>
      <p:sp>
        <p:nvSpPr>
          <p:cNvPr id="123921" name="Text Box 20"/>
          <p:cNvSpPr txBox="1">
            <a:spLocks noChangeArrowheads="1"/>
          </p:cNvSpPr>
          <p:nvPr/>
        </p:nvSpPr>
        <p:spPr bwMode="auto">
          <a:xfrm>
            <a:off x="5684838" y="4579938"/>
            <a:ext cx="2216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sz="1600" b="1">
                <a:solidFill>
                  <a:srgbClr val="00408B"/>
                </a:solidFill>
              </a:rPr>
              <a:t>Strategic Commands</a:t>
            </a:r>
            <a:endParaRPr lang="en-US" sz="1600" b="1">
              <a:solidFill>
                <a:srgbClr val="00408B"/>
              </a:solidFill>
            </a:endParaRPr>
          </a:p>
        </p:txBody>
      </p:sp>
      <p:cxnSp>
        <p:nvCxnSpPr>
          <p:cNvPr id="123922" name="AutoShape 21"/>
          <p:cNvCxnSpPr>
            <a:cxnSpLocks noChangeShapeType="1"/>
            <a:endCxn id="123933" idx="0"/>
          </p:cNvCxnSpPr>
          <p:nvPr/>
        </p:nvCxnSpPr>
        <p:spPr bwMode="auto">
          <a:xfrm rot="10800000" flipV="1">
            <a:off x="5657850" y="5049838"/>
            <a:ext cx="1138238" cy="212725"/>
          </a:xfrm>
          <a:prstGeom prst="bentConnector2">
            <a:avLst/>
          </a:prstGeom>
          <a:noFill/>
          <a:ln w="9525">
            <a:solidFill>
              <a:srgbClr val="00408B"/>
            </a:solidFill>
            <a:miter lim="800000"/>
            <a:headEnd/>
            <a:tailEnd/>
          </a:ln>
          <a:extLst>
            <a:ext uri="{909E8E84-426E-40DD-AFC4-6F175D3DCCD1}">
              <a14:hiddenFill xmlns:a14="http://schemas.microsoft.com/office/drawing/2010/main">
                <a:noFill/>
              </a14:hiddenFill>
            </a:ext>
          </a:extLst>
        </p:spPr>
      </p:cxnSp>
      <p:cxnSp>
        <p:nvCxnSpPr>
          <p:cNvPr id="123923" name="AutoShape 22"/>
          <p:cNvCxnSpPr>
            <a:cxnSpLocks noChangeShapeType="1"/>
            <a:endCxn id="123932" idx="0"/>
          </p:cNvCxnSpPr>
          <p:nvPr/>
        </p:nvCxnSpPr>
        <p:spPr bwMode="auto">
          <a:xfrm>
            <a:off x="6715125" y="5049838"/>
            <a:ext cx="1204913" cy="215900"/>
          </a:xfrm>
          <a:prstGeom prst="bentConnector2">
            <a:avLst/>
          </a:prstGeom>
          <a:noFill/>
          <a:ln w="9525">
            <a:solidFill>
              <a:srgbClr val="00408B"/>
            </a:solidFill>
            <a:miter lim="800000"/>
            <a:headEnd/>
            <a:tailEnd/>
          </a:ln>
          <a:extLst>
            <a:ext uri="{909E8E84-426E-40DD-AFC4-6F175D3DCCD1}">
              <a14:hiddenFill xmlns:a14="http://schemas.microsoft.com/office/drawing/2010/main">
                <a:noFill/>
              </a14:hiddenFill>
            </a:ext>
          </a:extLst>
        </p:spPr>
      </p:cxnSp>
      <p:sp>
        <p:nvSpPr>
          <p:cNvPr id="123924" name="Line 23"/>
          <p:cNvSpPr>
            <a:spLocks noChangeShapeType="1"/>
          </p:cNvSpPr>
          <p:nvPr/>
        </p:nvSpPr>
        <p:spPr bwMode="auto">
          <a:xfrm>
            <a:off x="6791325" y="4914900"/>
            <a:ext cx="0" cy="133350"/>
          </a:xfrm>
          <a:prstGeom prst="line">
            <a:avLst/>
          </a:prstGeom>
          <a:noFill/>
          <a:ln w="9525">
            <a:solidFill>
              <a:srgbClr val="00408B"/>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123925" name="Text Box 24"/>
          <p:cNvSpPr txBox="1">
            <a:spLocks noChangeArrowheads="1"/>
          </p:cNvSpPr>
          <p:nvPr/>
        </p:nvSpPr>
        <p:spPr bwMode="auto">
          <a:xfrm>
            <a:off x="5456238" y="4127500"/>
            <a:ext cx="268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sz="1600" b="1">
                <a:solidFill>
                  <a:srgbClr val="00408B"/>
                </a:solidFill>
              </a:rPr>
              <a:t>International Military Staff</a:t>
            </a:r>
            <a:endParaRPr lang="en-US" sz="1600" b="1">
              <a:solidFill>
                <a:srgbClr val="00408B"/>
              </a:solidFill>
            </a:endParaRPr>
          </a:p>
        </p:txBody>
      </p:sp>
      <p:sp>
        <p:nvSpPr>
          <p:cNvPr id="123926" name="Line 25"/>
          <p:cNvSpPr>
            <a:spLocks noChangeShapeType="1"/>
          </p:cNvSpPr>
          <p:nvPr/>
        </p:nvSpPr>
        <p:spPr bwMode="auto">
          <a:xfrm>
            <a:off x="6800850" y="4400550"/>
            <a:ext cx="0" cy="123825"/>
          </a:xfrm>
          <a:prstGeom prst="line">
            <a:avLst/>
          </a:prstGeom>
          <a:noFill/>
          <a:ln w="9525">
            <a:solidFill>
              <a:srgbClr val="00408B"/>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123927" name="Line 26"/>
          <p:cNvSpPr>
            <a:spLocks noChangeShapeType="1"/>
          </p:cNvSpPr>
          <p:nvPr/>
        </p:nvSpPr>
        <p:spPr bwMode="auto">
          <a:xfrm flipV="1">
            <a:off x="1109663" y="2867025"/>
            <a:ext cx="0" cy="561975"/>
          </a:xfrm>
          <a:prstGeom prst="line">
            <a:avLst/>
          </a:prstGeom>
          <a:noFill/>
          <a:ln w="9525">
            <a:solidFill>
              <a:srgbClr val="00408B"/>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123928" name="Text Box 27"/>
          <p:cNvSpPr txBox="1">
            <a:spLocks noChangeArrowheads="1"/>
          </p:cNvSpPr>
          <p:nvPr/>
        </p:nvSpPr>
        <p:spPr bwMode="auto">
          <a:xfrm>
            <a:off x="5395913" y="1414463"/>
            <a:ext cx="28590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sz="1600" b="1">
                <a:solidFill>
                  <a:srgbClr val="00408B"/>
                </a:solidFill>
              </a:rPr>
              <a:t>Military Representatives</a:t>
            </a:r>
          </a:p>
          <a:p>
            <a:pPr algn="ctr" fontAlgn="base">
              <a:spcBef>
                <a:spcPct val="0"/>
              </a:spcBef>
              <a:spcAft>
                <a:spcPct val="0"/>
              </a:spcAft>
            </a:pPr>
            <a:r>
              <a:rPr lang="en-GB" sz="1600" b="1">
                <a:solidFill>
                  <a:srgbClr val="00408B"/>
                </a:solidFill>
              </a:rPr>
              <a:t>to NATO</a:t>
            </a:r>
            <a:endParaRPr lang="en-US" sz="1600" b="1">
              <a:solidFill>
                <a:srgbClr val="00408B"/>
              </a:solidFill>
            </a:endParaRPr>
          </a:p>
        </p:txBody>
      </p:sp>
      <p:cxnSp>
        <p:nvCxnSpPr>
          <p:cNvPr id="123929" name="AutoShape 28"/>
          <p:cNvCxnSpPr>
            <a:cxnSpLocks noChangeShapeType="1"/>
            <a:stCxn id="123937" idx="0"/>
            <a:endCxn id="123936" idx="0"/>
          </p:cNvCxnSpPr>
          <p:nvPr/>
        </p:nvCxnSpPr>
        <p:spPr bwMode="auto">
          <a:xfrm rot="5400000" flipV="1">
            <a:off x="3333750" y="74613"/>
            <a:ext cx="3175" cy="4454525"/>
          </a:xfrm>
          <a:prstGeom prst="bentConnector3">
            <a:avLst>
              <a:gd name="adj1" fmla="val -7200000"/>
            </a:avLst>
          </a:prstGeom>
          <a:noFill/>
          <a:ln w="12700">
            <a:solidFill>
              <a:srgbClr val="00408B"/>
            </a:solidFill>
            <a:prstDash val="sysDot"/>
            <a:miter lim="800000"/>
            <a:headEnd/>
            <a:tailEnd/>
          </a:ln>
          <a:extLst>
            <a:ext uri="{909E8E84-426E-40DD-AFC4-6F175D3DCCD1}">
              <a14:hiddenFill xmlns:a14="http://schemas.microsoft.com/office/drawing/2010/main">
                <a:noFill/>
              </a14:hiddenFill>
            </a:ext>
          </a:extLst>
        </p:spPr>
      </p:cxnSp>
      <p:sp>
        <p:nvSpPr>
          <p:cNvPr id="123930" name="Line 29"/>
          <p:cNvSpPr>
            <a:spLocks noChangeShapeType="1"/>
          </p:cNvSpPr>
          <p:nvPr/>
        </p:nvSpPr>
        <p:spPr bwMode="auto">
          <a:xfrm flipH="1" flipV="1">
            <a:off x="3338513" y="1962150"/>
            <a:ext cx="9525" cy="990600"/>
          </a:xfrm>
          <a:prstGeom prst="line">
            <a:avLst/>
          </a:prstGeom>
          <a:noFill/>
          <a:ln w="12700">
            <a:solidFill>
              <a:srgbClr val="00408B"/>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123931" name="Line 30"/>
          <p:cNvSpPr>
            <a:spLocks noChangeShapeType="1"/>
          </p:cNvSpPr>
          <p:nvPr/>
        </p:nvSpPr>
        <p:spPr bwMode="auto">
          <a:xfrm flipV="1">
            <a:off x="6829425" y="1962150"/>
            <a:ext cx="0" cy="1439863"/>
          </a:xfrm>
          <a:prstGeom prst="line">
            <a:avLst/>
          </a:prstGeom>
          <a:noFill/>
          <a:ln w="12700">
            <a:solidFill>
              <a:srgbClr val="00408B"/>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123932" name="Rectangle 31"/>
          <p:cNvSpPr>
            <a:spLocks noChangeArrowheads="1"/>
          </p:cNvSpPr>
          <p:nvPr/>
        </p:nvSpPr>
        <p:spPr bwMode="auto">
          <a:xfrm>
            <a:off x="6916738" y="5265738"/>
            <a:ext cx="2005012" cy="719137"/>
          </a:xfrm>
          <a:prstGeom prst="rect">
            <a:avLst/>
          </a:prstGeom>
          <a:solidFill>
            <a:schemeClr val="bg1"/>
          </a:solidFill>
          <a:ln w="9525">
            <a:solidFill>
              <a:srgbClr val="00408B"/>
            </a:solidFill>
            <a:miter lim="800000"/>
            <a:headEnd/>
            <a:tailEnd/>
          </a:ln>
        </p:spPr>
        <p:txBody>
          <a:bodyPr wrap="none" anchor="ctr"/>
          <a:lstStyle/>
          <a:p>
            <a:pPr algn="ctr" eaLnBrk="0" fontAlgn="base" hangingPunct="0">
              <a:spcBef>
                <a:spcPct val="0"/>
              </a:spcBef>
              <a:spcAft>
                <a:spcPct val="0"/>
              </a:spcAft>
            </a:pPr>
            <a:r>
              <a:rPr lang="en-GB" sz="1600" b="1">
                <a:solidFill>
                  <a:srgbClr val="00408B"/>
                </a:solidFill>
                <a:latin typeface="Arial" pitchFamily="34" charset="0"/>
                <a:cs typeface="Arial" pitchFamily="34" charset="0"/>
              </a:rPr>
              <a:t>Allied Command</a:t>
            </a:r>
          </a:p>
          <a:p>
            <a:pPr algn="ctr" eaLnBrk="0" fontAlgn="base" hangingPunct="0">
              <a:spcBef>
                <a:spcPct val="0"/>
              </a:spcBef>
              <a:spcAft>
                <a:spcPct val="0"/>
              </a:spcAft>
            </a:pPr>
            <a:r>
              <a:rPr lang="en-GB" sz="1600" b="1">
                <a:solidFill>
                  <a:srgbClr val="00408B"/>
                </a:solidFill>
                <a:latin typeface="Arial" pitchFamily="34" charset="0"/>
                <a:cs typeface="Arial" pitchFamily="34" charset="0"/>
              </a:rPr>
              <a:t>Transformation</a:t>
            </a:r>
            <a:endParaRPr lang="en-US" sz="1600" b="1">
              <a:solidFill>
                <a:srgbClr val="00408B"/>
              </a:solidFill>
              <a:latin typeface="Arial" pitchFamily="34" charset="0"/>
              <a:cs typeface="Arial" pitchFamily="34" charset="0"/>
            </a:endParaRPr>
          </a:p>
        </p:txBody>
      </p:sp>
      <p:sp>
        <p:nvSpPr>
          <p:cNvPr id="123933" name="Rectangle 32"/>
          <p:cNvSpPr>
            <a:spLocks noChangeArrowheads="1"/>
          </p:cNvSpPr>
          <p:nvPr/>
        </p:nvSpPr>
        <p:spPr bwMode="auto">
          <a:xfrm>
            <a:off x="4654550" y="5262563"/>
            <a:ext cx="2005013" cy="719137"/>
          </a:xfrm>
          <a:prstGeom prst="rect">
            <a:avLst/>
          </a:prstGeom>
          <a:solidFill>
            <a:schemeClr val="bg1"/>
          </a:solidFill>
          <a:ln w="9525">
            <a:solidFill>
              <a:srgbClr val="00408B"/>
            </a:solidFill>
            <a:miter lim="800000"/>
            <a:headEnd/>
            <a:tailEnd/>
          </a:ln>
        </p:spPr>
        <p:txBody>
          <a:bodyPr wrap="none" anchor="ctr"/>
          <a:lstStyle/>
          <a:p>
            <a:pPr algn="ctr" eaLnBrk="0" fontAlgn="base" hangingPunct="0">
              <a:spcBef>
                <a:spcPct val="0"/>
              </a:spcBef>
              <a:spcAft>
                <a:spcPct val="0"/>
              </a:spcAft>
            </a:pPr>
            <a:r>
              <a:rPr lang="en-GB" sz="1600" b="1">
                <a:solidFill>
                  <a:srgbClr val="00408B"/>
                </a:solidFill>
                <a:latin typeface="Arial" pitchFamily="34" charset="0"/>
                <a:cs typeface="Arial" pitchFamily="34" charset="0"/>
              </a:rPr>
              <a:t>Allied Command</a:t>
            </a:r>
          </a:p>
          <a:p>
            <a:pPr algn="ctr" eaLnBrk="0" fontAlgn="base" hangingPunct="0">
              <a:spcBef>
                <a:spcPct val="0"/>
              </a:spcBef>
              <a:spcAft>
                <a:spcPct val="0"/>
              </a:spcAft>
            </a:pPr>
            <a:r>
              <a:rPr lang="en-GB" sz="1600" b="1">
                <a:solidFill>
                  <a:srgbClr val="00408B"/>
                </a:solidFill>
                <a:latin typeface="Arial" pitchFamily="34" charset="0"/>
                <a:cs typeface="Arial" pitchFamily="34" charset="0"/>
              </a:rPr>
              <a:t>Operations</a:t>
            </a:r>
            <a:endParaRPr lang="en-US" sz="1600" b="1">
              <a:solidFill>
                <a:srgbClr val="00408B"/>
              </a:solidFill>
              <a:latin typeface="Arial" pitchFamily="34" charset="0"/>
              <a:cs typeface="Arial" pitchFamily="34" charset="0"/>
            </a:endParaRPr>
          </a:p>
        </p:txBody>
      </p:sp>
      <p:sp>
        <p:nvSpPr>
          <p:cNvPr id="123934" name="Rectangle 33"/>
          <p:cNvSpPr>
            <a:spLocks noChangeArrowheads="1"/>
          </p:cNvSpPr>
          <p:nvPr/>
        </p:nvSpPr>
        <p:spPr bwMode="auto">
          <a:xfrm>
            <a:off x="2773363" y="4103688"/>
            <a:ext cx="2005012" cy="719137"/>
          </a:xfrm>
          <a:prstGeom prst="rect">
            <a:avLst/>
          </a:prstGeom>
          <a:solidFill>
            <a:srgbClr val="00408B"/>
          </a:solidFill>
          <a:ln w="9525">
            <a:solidFill>
              <a:srgbClr val="00408B"/>
            </a:solidFill>
            <a:miter lim="800000"/>
            <a:headEnd/>
            <a:tailEnd/>
          </a:ln>
        </p:spPr>
        <p:txBody>
          <a:bodyPr wrap="none" anchor="ctr"/>
          <a:lstStyle/>
          <a:p>
            <a:pPr algn="ctr" eaLnBrk="0" fontAlgn="base" hangingPunct="0">
              <a:spcBef>
                <a:spcPct val="0"/>
              </a:spcBef>
              <a:spcAft>
                <a:spcPct val="0"/>
              </a:spcAft>
            </a:pPr>
            <a:r>
              <a:rPr lang="en-GB" sz="1600" b="1">
                <a:solidFill>
                  <a:prstClr val="white"/>
                </a:solidFill>
                <a:latin typeface="Arial" pitchFamily="34" charset="0"/>
                <a:cs typeface="Arial" pitchFamily="34" charset="0"/>
              </a:rPr>
              <a:t>Secretary General</a:t>
            </a:r>
            <a:endParaRPr lang="en-US" sz="1600" b="1">
              <a:solidFill>
                <a:prstClr val="white"/>
              </a:solidFill>
              <a:latin typeface="Arial" pitchFamily="34" charset="0"/>
              <a:cs typeface="Arial" pitchFamily="34" charset="0"/>
            </a:endParaRPr>
          </a:p>
        </p:txBody>
      </p:sp>
      <p:sp>
        <p:nvSpPr>
          <p:cNvPr id="123935" name="Rectangle 34"/>
          <p:cNvSpPr>
            <a:spLocks noChangeArrowheads="1"/>
          </p:cNvSpPr>
          <p:nvPr/>
        </p:nvSpPr>
        <p:spPr bwMode="auto">
          <a:xfrm>
            <a:off x="538163" y="4103688"/>
            <a:ext cx="2005012" cy="719137"/>
          </a:xfrm>
          <a:prstGeom prst="rect">
            <a:avLst/>
          </a:prstGeom>
          <a:solidFill>
            <a:schemeClr val="bg1"/>
          </a:solidFill>
          <a:ln w="9525">
            <a:solidFill>
              <a:srgbClr val="00408B"/>
            </a:solidFill>
            <a:miter lim="800000"/>
            <a:headEnd/>
            <a:tailEnd/>
          </a:ln>
        </p:spPr>
        <p:txBody>
          <a:bodyPr wrap="none" anchor="ctr"/>
          <a:lstStyle/>
          <a:p>
            <a:pPr algn="ctr" eaLnBrk="0" fontAlgn="base" hangingPunct="0">
              <a:spcBef>
                <a:spcPct val="0"/>
              </a:spcBef>
              <a:spcAft>
                <a:spcPct val="0"/>
              </a:spcAft>
            </a:pPr>
            <a:r>
              <a:rPr lang="en-GB" sz="1400" b="1">
                <a:solidFill>
                  <a:srgbClr val="00408B"/>
                </a:solidFill>
                <a:latin typeface="Arial" pitchFamily="34" charset="0"/>
                <a:cs typeface="Arial" pitchFamily="34" charset="0"/>
              </a:rPr>
              <a:t>Committees </a:t>
            </a:r>
          </a:p>
          <a:p>
            <a:pPr algn="ctr" eaLnBrk="0" fontAlgn="base" hangingPunct="0">
              <a:spcBef>
                <a:spcPct val="0"/>
              </a:spcBef>
              <a:spcAft>
                <a:spcPct val="0"/>
              </a:spcAft>
            </a:pPr>
            <a:r>
              <a:rPr lang="en-GB" sz="1400" b="1">
                <a:solidFill>
                  <a:srgbClr val="00408B"/>
                </a:solidFill>
                <a:latin typeface="Arial" pitchFamily="34" charset="0"/>
                <a:cs typeface="Arial" pitchFamily="34" charset="0"/>
              </a:rPr>
              <a:t>subordinate to the</a:t>
            </a:r>
          </a:p>
          <a:p>
            <a:pPr algn="ctr" eaLnBrk="0" fontAlgn="base" hangingPunct="0">
              <a:spcBef>
                <a:spcPct val="0"/>
              </a:spcBef>
              <a:spcAft>
                <a:spcPct val="0"/>
              </a:spcAft>
            </a:pPr>
            <a:r>
              <a:rPr lang="en-GB" sz="1400" b="1">
                <a:solidFill>
                  <a:srgbClr val="00408B"/>
                </a:solidFill>
                <a:latin typeface="Arial" pitchFamily="34" charset="0"/>
                <a:cs typeface="Arial" pitchFamily="34" charset="0"/>
              </a:rPr>
              <a:t>Council, DPC and NPG</a:t>
            </a:r>
            <a:endParaRPr lang="en-US" sz="1400" b="1">
              <a:solidFill>
                <a:srgbClr val="00408B"/>
              </a:solidFill>
              <a:latin typeface="Arial" pitchFamily="34" charset="0"/>
              <a:cs typeface="Arial" pitchFamily="34" charset="0"/>
            </a:endParaRPr>
          </a:p>
        </p:txBody>
      </p:sp>
      <p:sp>
        <p:nvSpPr>
          <p:cNvPr id="123936" name="Rectangle 35"/>
          <p:cNvSpPr>
            <a:spLocks noChangeArrowheads="1"/>
          </p:cNvSpPr>
          <p:nvPr/>
        </p:nvSpPr>
        <p:spPr bwMode="auto">
          <a:xfrm>
            <a:off x="4559300" y="2303463"/>
            <a:ext cx="2005013" cy="719137"/>
          </a:xfrm>
          <a:prstGeom prst="rect">
            <a:avLst/>
          </a:prstGeom>
          <a:solidFill>
            <a:schemeClr val="bg1"/>
          </a:solidFill>
          <a:ln w="9525">
            <a:solidFill>
              <a:srgbClr val="00408B"/>
            </a:solidFill>
            <a:miter lim="800000"/>
            <a:headEnd/>
            <a:tailEnd/>
          </a:ln>
        </p:spPr>
        <p:txBody>
          <a:bodyPr wrap="none" anchor="ctr"/>
          <a:lstStyle/>
          <a:p>
            <a:pPr algn="ctr" eaLnBrk="0" fontAlgn="base" hangingPunct="0">
              <a:spcBef>
                <a:spcPct val="0"/>
              </a:spcBef>
              <a:spcAft>
                <a:spcPct val="0"/>
              </a:spcAft>
            </a:pPr>
            <a:r>
              <a:rPr lang="en-GB" sz="1600" b="1">
                <a:solidFill>
                  <a:srgbClr val="00408B"/>
                </a:solidFill>
                <a:latin typeface="Arial" pitchFamily="34" charset="0"/>
                <a:cs typeface="Arial" pitchFamily="34" charset="0"/>
              </a:rPr>
              <a:t>Nuclear Planning</a:t>
            </a:r>
          </a:p>
          <a:p>
            <a:pPr algn="ctr" eaLnBrk="0" fontAlgn="base" hangingPunct="0">
              <a:spcBef>
                <a:spcPct val="0"/>
              </a:spcBef>
              <a:spcAft>
                <a:spcPct val="0"/>
              </a:spcAft>
            </a:pPr>
            <a:r>
              <a:rPr lang="en-GB" sz="1600" b="1">
                <a:solidFill>
                  <a:srgbClr val="00408B"/>
                </a:solidFill>
                <a:latin typeface="Arial" pitchFamily="34" charset="0"/>
                <a:cs typeface="Arial" pitchFamily="34" charset="0"/>
              </a:rPr>
              <a:t>Group (NPG)</a:t>
            </a:r>
            <a:endParaRPr lang="en-US" sz="1600" b="1">
              <a:solidFill>
                <a:srgbClr val="00408B"/>
              </a:solidFill>
              <a:latin typeface="Arial" pitchFamily="34" charset="0"/>
              <a:cs typeface="Arial" pitchFamily="34" charset="0"/>
            </a:endParaRPr>
          </a:p>
        </p:txBody>
      </p:sp>
      <p:sp>
        <p:nvSpPr>
          <p:cNvPr id="123937" name="Rectangle 36"/>
          <p:cNvSpPr>
            <a:spLocks noChangeArrowheads="1"/>
          </p:cNvSpPr>
          <p:nvPr/>
        </p:nvSpPr>
        <p:spPr bwMode="auto">
          <a:xfrm>
            <a:off x="104775" y="2300288"/>
            <a:ext cx="2005013" cy="719137"/>
          </a:xfrm>
          <a:prstGeom prst="rect">
            <a:avLst/>
          </a:prstGeom>
          <a:solidFill>
            <a:schemeClr val="bg1"/>
          </a:solidFill>
          <a:ln w="9525">
            <a:solidFill>
              <a:srgbClr val="00408B"/>
            </a:solidFill>
            <a:miter lim="800000"/>
            <a:headEnd/>
            <a:tailEnd/>
          </a:ln>
        </p:spPr>
        <p:txBody>
          <a:bodyPr wrap="none" anchor="ctr"/>
          <a:lstStyle/>
          <a:p>
            <a:pPr algn="ctr" eaLnBrk="0" fontAlgn="base" hangingPunct="0">
              <a:spcBef>
                <a:spcPct val="0"/>
              </a:spcBef>
              <a:spcAft>
                <a:spcPct val="0"/>
              </a:spcAft>
            </a:pPr>
            <a:r>
              <a:rPr lang="en-GB" sz="1600" b="1">
                <a:solidFill>
                  <a:srgbClr val="00408B"/>
                </a:solidFill>
                <a:latin typeface="Arial" pitchFamily="34" charset="0"/>
                <a:cs typeface="Arial" pitchFamily="34" charset="0"/>
              </a:rPr>
              <a:t>Defence Planning</a:t>
            </a:r>
          </a:p>
          <a:p>
            <a:pPr algn="ctr" eaLnBrk="0" fontAlgn="base" hangingPunct="0">
              <a:spcBef>
                <a:spcPct val="0"/>
              </a:spcBef>
              <a:spcAft>
                <a:spcPct val="0"/>
              </a:spcAft>
            </a:pPr>
            <a:r>
              <a:rPr lang="en-GB" sz="1600" b="1">
                <a:solidFill>
                  <a:srgbClr val="00408B"/>
                </a:solidFill>
                <a:latin typeface="Arial" pitchFamily="34" charset="0"/>
                <a:cs typeface="Arial" pitchFamily="34" charset="0"/>
              </a:rPr>
              <a:t>Committee (DPC</a:t>
            </a:r>
            <a:r>
              <a:rPr lang="en-GB" b="1">
                <a:solidFill>
                  <a:srgbClr val="00408B"/>
                </a:solidFill>
                <a:latin typeface="Arial" pitchFamily="34" charset="0"/>
                <a:cs typeface="Arial" pitchFamily="34" charset="0"/>
              </a:rPr>
              <a:t>)</a:t>
            </a:r>
            <a:endParaRPr lang="en-US" b="1">
              <a:solidFill>
                <a:srgbClr val="00408B"/>
              </a:solidFill>
              <a:latin typeface="Arial" pitchFamily="34" charset="0"/>
              <a:cs typeface="Arial" pitchFamily="34" charset="0"/>
            </a:endParaRPr>
          </a:p>
        </p:txBody>
      </p:sp>
      <p:sp>
        <p:nvSpPr>
          <p:cNvPr id="123938" name="Rectangle 37"/>
          <p:cNvSpPr>
            <a:spLocks noChangeArrowheads="1"/>
          </p:cNvSpPr>
          <p:nvPr/>
        </p:nvSpPr>
        <p:spPr bwMode="auto">
          <a:xfrm>
            <a:off x="2322513" y="2298700"/>
            <a:ext cx="2005012" cy="719138"/>
          </a:xfrm>
          <a:prstGeom prst="rect">
            <a:avLst/>
          </a:prstGeom>
          <a:solidFill>
            <a:schemeClr val="bg1"/>
          </a:solidFill>
          <a:ln w="9525">
            <a:solidFill>
              <a:srgbClr val="00408B"/>
            </a:solidFill>
            <a:miter lim="800000"/>
            <a:headEnd/>
            <a:tailEnd/>
          </a:ln>
        </p:spPr>
        <p:txBody>
          <a:bodyPr wrap="none" anchor="ctr"/>
          <a:lstStyle/>
          <a:p>
            <a:pPr algn="ctr" eaLnBrk="0" fontAlgn="base" hangingPunct="0">
              <a:spcBef>
                <a:spcPct val="0"/>
              </a:spcBef>
              <a:spcAft>
                <a:spcPct val="0"/>
              </a:spcAft>
            </a:pPr>
            <a:r>
              <a:rPr lang="en-GB" sz="1600" b="1">
                <a:solidFill>
                  <a:srgbClr val="00408B"/>
                </a:solidFill>
                <a:latin typeface="Arial" pitchFamily="34" charset="0"/>
                <a:cs typeface="Arial" pitchFamily="34" charset="0"/>
              </a:rPr>
              <a:t>North Atlantic </a:t>
            </a:r>
          </a:p>
          <a:p>
            <a:pPr algn="ctr" eaLnBrk="0" fontAlgn="base" hangingPunct="0">
              <a:spcBef>
                <a:spcPct val="0"/>
              </a:spcBef>
              <a:spcAft>
                <a:spcPct val="0"/>
              </a:spcAft>
            </a:pPr>
            <a:r>
              <a:rPr lang="en-GB" sz="1600" b="1">
                <a:solidFill>
                  <a:srgbClr val="00408B"/>
                </a:solidFill>
                <a:latin typeface="Arial" pitchFamily="34" charset="0"/>
                <a:cs typeface="Arial" pitchFamily="34" charset="0"/>
              </a:rPr>
              <a:t>Council (NAC)</a:t>
            </a:r>
            <a:endParaRPr lang="en-US" sz="1600" b="1">
              <a:solidFill>
                <a:srgbClr val="00408B"/>
              </a:solidFill>
              <a:latin typeface="Arial" pitchFamily="34" charset="0"/>
              <a:cs typeface="Arial" pitchFamily="34" charset="0"/>
            </a:endParaRPr>
          </a:p>
        </p:txBody>
      </p:sp>
      <p:sp>
        <p:nvSpPr>
          <p:cNvPr id="123939" name="Rectangle 38"/>
          <p:cNvSpPr>
            <a:spLocks noChangeArrowheads="1"/>
          </p:cNvSpPr>
          <p:nvPr/>
        </p:nvSpPr>
        <p:spPr bwMode="auto">
          <a:xfrm>
            <a:off x="5818188" y="3305175"/>
            <a:ext cx="2005012" cy="719138"/>
          </a:xfrm>
          <a:prstGeom prst="rect">
            <a:avLst/>
          </a:prstGeom>
          <a:solidFill>
            <a:schemeClr val="bg1"/>
          </a:solidFill>
          <a:ln w="9525">
            <a:solidFill>
              <a:srgbClr val="00408B"/>
            </a:solidFill>
            <a:miter lim="800000"/>
            <a:headEnd/>
            <a:tailEnd/>
          </a:ln>
        </p:spPr>
        <p:txBody>
          <a:bodyPr wrap="none" anchor="ctr"/>
          <a:lstStyle/>
          <a:p>
            <a:pPr algn="ctr" eaLnBrk="0" fontAlgn="base" hangingPunct="0">
              <a:spcBef>
                <a:spcPct val="0"/>
              </a:spcBef>
              <a:spcAft>
                <a:spcPct val="0"/>
              </a:spcAft>
            </a:pPr>
            <a:r>
              <a:rPr lang="en-GB" sz="1600" b="1">
                <a:solidFill>
                  <a:srgbClr val="00408B"/>
                </a:solidFill>
                <a:latin typeface="Arial" pitchFamily="34" charset="0"/>
                <a:cs typeface="Arial" pitchFamily="34" charset="0"/>
              </a:rPr>
              <a:t>Military Committee</a:t>
            </a:r>
          </a:p>
          <a:p>
            <a:pPr algn="ctr" eaLnBrk="0" fontAlgn="base" hangingPunct="0">
              <a:spcBef>
                <a:spcPct val="0"/>
              </a:spcBef>
              <a:spcAft>
                <a:spcPct val="0"/>
              </a:spcAft>
            </a:pPr>
            <a:r>
              <a:rPr lang="en-GB" sz="1600" b="1">
                <a:solidFill>
                  <a:srgbClr val="00408B"/>
                </a:solidFill>
                <a:latin typeface="Arial" pitchFamily="34" charset="0"/>
                <a:cs typeface="Arial" pitchFamily="34" charset="0"/>
              </a:rPr>
              <a:t>(MC)</a:t>
            </a:r>
            <a:endParaRPr lang="en-US" sz="1600" b="1">
              <a:solidFill>
                <a:srgbClr val="00408B"/>
              </a:solidFill>
              <a:latin typeface="Arial" pitchFamily="34" charset="0"/>
              <a:cs typeface="Arial" pitchFamily="34" charset="0"/>
            </a:endParaRPr>
          </a:p>
        </p:txBody>
      </p:sp>
      <p:cxnSp>
        <p:nvCxnSpPr>
          <p:cNvPr id="123940" name="AutoShape 39"/>
          <p:cNvCxnSpPr>
            <a:cxnSpLocks noChangeShapeType="1"/>
            <a:stCxn id="123919" idx="0"/>
          </p:cNvCxnSpPr>
          <p:nvPr/>
        </p:nvCxnSpPr>
        <p:spPr bwMode="auto">
          <a:xfrm rot="-5400000">
            <a:off x="3606006" y="994569"/>
            <a:ext cx="236538" cy="628650"/>
          </a:xfrm>
          <a:prstGeom prst="bentConnector2">
            <a:avLst/>
          </a:prstGeom>
          <a:noFill/>
          <a:ln w="12700">
            <a:solidFill>
              <a:srgbClr val="00408B"/>
            </a:solidFill>
            <a:prstDash val="sysDot"/>
            <a:miter lim="800000"/>
            <a:headEnd/>
            <a:tailEnd/>
          </a:ln>
          <a:extLst>
            <a:ext uri="{909E8E84-426E-40DD-AFC4-6F175D3DCCD1}">
              <a14:hiddenFill xmlns:a14="http://schemas.microsoft.com/office/drawing/2010/main">
                <a:noFill/>
              </a14:hiddenFill>
            </a:ext>
          </a:extLst>
        </p:spPr>
      </p:cxnSp>
      <p:cxnSp>
        <p:nvCxnSpPr>
          <p:cNvPr id="123941" name="AutoShape 40"/>
          <p:cNvCxnSpPr>
            <a:cxnSpLocks noChangeShapeType="1"/>
            <a:stCxn id="123918" idx="3"/>
            <a:endCxn id="123928" idx="0"/>
          </p:cNvCxnSpPr>
          <p:nvPr/>
        </p:nvCxnSpPr>
        <p:spPr bwMode="auto">
          <a:xfrm>
            <a:off x="6134100" y="1189038"/>
            <a:ext cx="692150" cy="225425"/>
          </a:xfrm>
          <a:prstGeom prst="bentConnector2">
            <a:avLst/>
          </a:prstGeom>
          <a:noFill/>
          <a:ln w="12700">
            <a:solidFill>
              <a:srgbClr val="00408B"/>
            </a:solidFill>
            <a:prstDash val="sysDot"/>
            <a:miter lim="800000"/>
            <a:headEnd/>
            <a:tailEnd/>
          </a:ln>
          <a:extLst>
            <a:ext uri="{909E8E84-426E-40DD-AFC4-6F175D3DCCD1}">
              <a14:hiddenFill xmlns:a14="http://schemas.microsoft.com/office/drawing/2010/main">
                <a:noFill/>
              </a14:hiddenFill>
            </a:ext>
          </a:extLst>
        </p:spPr>
      </p:cxnSp>
      <p:sp>
        <p:nvSpPr>
          <p:cNvPr id="123942" name="Text Box 41"/>
          <p:cNvSpPr txBox="1">
            <a:spLocks noChangeArrowheads="1"/>
          </p:cNvSpPr>
          <p:nvPr/>
        </p:nvSpPr>
        <p:spPr bwMode="auto">
          <a:xfrm>
            <a:off x="2803525" y="4913313"/>
            <a:ext cx="1914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sz="1600" b="1">
                <a:solidFill>
                  <a:srgbClr val="00408B"/>
                </a:solidFill>
              </a:rPr>
              <a:t>International Staff</a:t>
            </a:r>
            <a:endParaRPr lang="en-US" sz="1600" b="1">
              <a:solidFill>
                <a:srgbClr val="00408B"/>
              </a:solidFill>
            </a:endParaRPr>
          </a:p>
        </p:txBody>
      </p:sp>
      <p:sp>
        <p:nvSpPr>
          <p:cNvPr id="123943" name="Rectangle 44"/>
          <p:cNvSpPr>
            <a:spLocks noChangeArrowheads="1"/>
          </p:cNvSpPr>
          <p:nvPr/>
        </p:nvSpPr>
        <p:spPr bwMode="gray">
          <a:xfrm>
            <a:off x="928688" y="0"/>
            <a:ext cx="7154862"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723900" indent="-723900" fontAlgn="base">
              <a:spcBef>
                <a:spcPct val="0"/>
              </a:spcBef>
              <a:spcAft>
                <a:spcPct val="0"/>
              </a:spcAft>
            </a:pPr>
            <a:r>
              <a:rPr lang="fr-BE" sz="4000" b="1">
                <a:solidFill>
                  <a:srgbClr val="1F497D"/>
                </a:solidFill>
                <a:latin typeface="Arial" pitchFamily="34" charset="0"/>
                <a:cs typeface="Arial" pitchFamily="34" charset="0"/>
              </a:rPr>
              <a:t>Civil and military structure</a:t>
            </a:r>
            <a:endParaRPr lang="en-US" sz="4000" b="1">
              <a:solidFill>
                <a:srgbClr val="1F497D"/>
              </a:solidFill>
              <a:latin typeface="Arial" pitchFamily="34" charset="0"/>
              <a:cs typeface="Arial" pitchFamily="34" charset="0"/>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3276727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11267" name="Symbol zastępczy numeru slajdu 5"/>
          <p:cNvSpPr>
            <a:spLocks noGrp="1"/>
          </p:cNvSpPr>
          <p:nvPr>
            <p:ph type="sldNum" sz="quarter" idx="12"/>
          </p:nvPr>
        </p:nvSpPr>
        <p:spPr/>
        <p:txBody>
          <a:bodyPr/>
          <a:lstStyle/>
          <a:p>
            <a:pPr>
              <a:defRPr/>
            </a:pPr>
            <a:fld id="{3A647D8C-1606-4B5E-9BB1-9D7161500735}" type="slidenum">
              <a:rPr lang="pl-PL" smtClean="0">
                <a:solidFill>
                  <a:prstClr val="black">
                    <a:tint val="75000"/>
                  </a:prstClr>
                </a:solidFill>
              </a:rPr>
              <a:pPr>
                <a:defRPr/>
              </a:pPr>
              <a:t>51</a:t>
            </a:fld>
            <a:endParaRPr lang="pl-PL" smtClean="0">
              <a:solidFill>
                <a:prstClr val="black">
                  <a:tint val="75000"/>
                </a:prstClr>
              </a:solidFill>
            </a:endParaRPr>
          </a:p>
        </p:txBody>
      </p:sp>
      <p:sp>
        <p:nvSpPr>
          <p:cNvPr id="124932" name="Rectangle 2"/>
          <p:cNvSpPr>
            <a:spLocks noGrp="1" noChangeArrowheads="1"/>
          </p:cNvSpPr>
          <p:nvPr>
            <p:ph type="title"/>
          </p:nvPr>
        </p:nvSpPr>
        <p:spPr>
          <a:xfrm>
            <a:off x="1143000" y="214313"/>
            <a:ext cx="7793038" cy="1143000"/>
          </a:xfrm>
        </p:spPr>
        <p:txBody>
          <a:bodyPr/>
          <a:lstStyle/>
          <a:p>
            <a:pPr eaLnBrk="1" hangingPunct="1"/>
            <a:r>
              <a:rPr lang="pl-PL" b="1" smtClean="0"/>
              <a:t>Struktura: Siły zbrojne</a:t>
            </a:r>
          </a:p>
        </p:txBody>
      </p:sp>
      <p:sp>
        <p:nvSpPr>
          <p:cNvPr id="124933" name="Rectangle 3"/>
          <p:cNvSpPr>
            <a:spLocks noGrp="1" noChangeArrowheads="1"/>
          </p:cNvSpPr>
          <p:nvPr>
            <p:ph type="body" idx="1"/>
          </p:nvPr>
        </p:nvSpPr>
        <p:spPr>
          <a:xfrm>
            <a:off x="468313" y="2017713"/>
            <a:ext cx="8486775" cy="4114800"/>
          </a:xfrm>
        </p:spPr>
        <p:txBody>
          <a:bodyPr/>
          <a:lstStyle/>
          <a:p>
            <a:pPr eaLnBrk="1" hangingPunct="1">
              <a:lnSpc>
                <a:spcPct val="80000"/>
              </a:lnSpc>
            </a:pPr>
            <a:r>
              <a:rPr lang="pl-PL" b="1" smtClean="0"/>
              <a:t>wydzielone (dowództwa, część obrony powietrznej, AWACS, niektóre jednostki łączności),</a:t>
            </a:r>
          </a:p>
          <a:p>
            <a:pPr eaLnBrk="1" hangingPunct="1">
              <a:lnSpc>
                <a:spcPct val="80000"/>
              </a:lnSpc>
            </a:pPr>
            <a:r>
              <a:rPr lang="pl-PL" b="1" smtClean="0"/>
              <a:t>przeznaczone do wydzielenia,</a:t>
            </a:r>
          </a:p>
          <a:p>
            <a:pPr eaLnBrk="1" hangingPunct="1">
              <a:lnSpc>
                <a:spcPct val="80000"/>
              </a:lnSpc>
            </a:pPr>
            <a:r>
              <a:rPr lang="pl-PL" b="1" smtClean="0"/>
              <a:t>najwyższej gotowości, obniżonej gotowości, mobilizowane</a:t>
            </a:r>
          </a:p>
          <a:p>
            <a:pPr eaLnBrk="1" hangingPunct="1">
              <a:lnSpc>
                <a:spcPct val="80000"/>
              </a:lnSpc>
            </a:pPr>
            <a:r>
              <a:rPr lang="pl-PL" b="1" smtClean="0">
                <a:solidFill>
                  <a:schemeClr val="hlink"/>
                </a:solidFill>
              </a:rPr>
              <a:t>siły ekspedycyjne (NRF) </a:t>
            </a:r>
            <a:r>
              <a:rPr lang="pl-PL" b="1" smtClean="0"/>
              <a:t>– po 5 dniach na 30 dni i więcej </a:t>
            </a:r>
          </a:p>
          <a:p>
            <a:pPr eaLnBrk="1" hangingPunct="1">
              <a:lnSpc>
                <a:spcPct val="80000"/>
              </a:lnSpc>
            </a:pPr>
            <a:r>
              <a:rPr lang="pl-PL" b="1" smtClean="0"/>
              <a:t>dowództwa strategiczne – nowa idea: operacyjne i transformacyjne</a:t>
            </a:r>
          </a:p>
          <a:p>
            <a:pPr eaLnBrk="1" hangingPunct="1">
              <a:lnSpc>
                <a:spcPct val="80000"/>
              </a:lnSpc>
            </a:pPr>
            <a:endParaRPr lang="pl-PL" b="1" smtClean="0"/>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1142239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12291" name="Symbol zastępczy numeru slajdu 5"/>
          <p:cNvSpPr>
            <a:spLocks noGrp="1"/>
          </p:cNvSpPr>
          <p:nvPr>
            <p:ph type="sldNum" sz="quarter" idx="12"/>
          </p:nvPr>
        </p:nvSpPr>
        <p:spPr/>
        <p:txBody>
          <a:bodyPr/>
          <a:lstStyle/>
          <a:p>
            <a:pPr>
              <a:defRPr/>
            </a:pPr>
            <a:fld id="{52BC47B2-263F-4998-8A39-EAD223E7EF00}" type="slidenum">
              <a:rPr lang="pl-PL" smtClean="0">
                <a:solidFill>
                  <a:prstClr val="black">
                    <a:tint val="75000"/>
                  </a:prstClr>
                </a:solidFill>
              </a:rPr>
              <a:pPr>
                <a:defRPr/>
              </a:pPr>
              <a:t>52</a:t>
            </a:fld>
            <a:endParaRPr lang="pl-PL" smtClean="0">
              <a:solidFill>
                <a:prstClr val="black">
                  <a:tint val="75000"/>
                </a:prstClr>
              </a:solidFill>
            </a:endParaRPr>
          </a:p>
        </p:txBody>
      </p:sp>
      <p:sp>
        <p:nvSpPr>
          <p:cNvPr id="125956" name="Rectangle 2"/>
          <p:cNvSpPr>
            <a:spLocks noGrp="1" noChangeArrowheads="1"/>
          </p:cNvSpPr>
          <p:nvPr>
            <p:ph type="title"/>
          </p:nvPr>
        </p:nvSpPr>
        <p:spPr>
          <a:xfrm>
            <a:off x="990600" y="533400"/>
            <a:ext cx="7772400" cy="1143000"/>
          </a:xfrm>
        </p:spPr>
        <p:txBody>
          <a:bodyPr/>
          <a:lstStyle/>
          <a:p>
            <a:pPr eaLnBrk="1" hangingPunct="1"/>
            <a:r>
              <a:rPr lang="pl-PL" b="1" smtClean="0"/>
              <a:t>Zasady funkcjonowania</a:t>
            </a:r>
          </a:p>
        </p:txBody>
      </p:sp>
      <p:sp>
        <p:nvSpPr>
          <p:cNvPr id="125957" name="Rectangle 3"/>
          <p:cNvSpPr>
            <a:spLocks noGrp="1" noChangeArrowheads="1"/>
          </p:cNvSpPr>
          <p:nvPr>
            <p:ph type="body" idx="1"/>
          </p:nvPr>
        </p:nvSpPr>
        <p:spPr>
          <a:xfrm>
            <a:off x="685800" y="2057400"/>
            <a:ext cx="7772400" cy="4114800"/>
          </a:xfrm>
        </p:spPr>
        <p:txBody>
          <a:bodyPr/>
          <a:lstStyle/>
          <a:p>
            <a:pPr eaLnBrk="1" hangingPunct="1">
              <a:lnSpc>
                <a:spcPct val="90000"/>
              </a:lnSpc>
            </a:pPr>
            <a:r>
              <a:rPr lang="pl-PL" sz="3600" b="1" smtClean="0"/>
              <a:t>Permanentne konsultacje polityczne</a:t>
            </a:r>
          </a:p>
          <a:p>
            <a:pPr eaLnBrk="1" hangingPunct="1">
              <a:lnSpc>
                <a:spcPct val="90000"/>
              </a:lnSpc>
            </a:pPr>
            <a:r>
              <a:rPr lang="pl-PL" sz="3600" b="1" smtClean="0"/>
              <a:t>Procedury konsultacyjne – komitety - rola stolic – </a:t>
            </a:r>
            <a:r>
              <a:rPr lang="pl-PL" sz="3600" b="1" smtClean="0">
                <a:solidFill>
                  <a:schemeClr val="hlink"/>
                </a:solidFill>
              </a:rPr>
              <a:t>zasada konsensusu</a:t>
            </a:r>
            <a:endParaRPr lang="pl-PL" sz="3600" b="1" smtClean="0"/>
          </a:p>
          <a:p>
            <a:pPr eaLnBrk="1" hangingPunct="1">
              <a:lnSpc>
                <a:spcPct val="90000"/>
              </a:lnSpc>
            </a:pPr>
            <a:r>
              <a:rPr lang="pl-PL" sz="3600" b="1" smtClean="0"/>
              <a:t>Relacje między decyzjami sojuszniczymi i stanowiskami narodowymi </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3539214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33795" name="Symbol zastępczy numeru slajdu 5"/>
          <p:cNvSpPr>
            <a:spLocks noGrp="1"/>
          </p:cNvSpPr>
          <p:nvPr>
            <p:ph type="sldNum" sz="quarter" idx="12"/>
          </p:nvPr>
        </p:nvSpPr>
        <p:spPr/>
        <p:txBody>
          <a:bodyPr/>
          <a:lstStyle/>
          <a:p>
            <a:pPr>
              <a:defRPr/>
            </a:pPr>
            <a:fld id="{85C3EB9A-AFD4-4061-92EB-9483C5D83024}" type="slidenum">
              <a:rPr lang="pl-PL" smtClean="0">
                <a:solidFill>
                  <a:prstClr val="black">
                    <a:tint val="75000"/>
                  </a:prstClr>
                </a:solidFill>
              </a:rPr>
              <a:pPr>
                <a:defRPr/>
              </a:pPr>
              <a:t>53</a:t>
            </a:fld>
            <a:endParaRPr lang="pl-PL" smtClean="0">
              <a:solidFill>
                <a:prstClr val="black">
                  <a:tint val="75000"/>
                </a:prstClr>
              </a:solidFill>
            </a:endParaRPr>
          </a:p>
        </p:txBody>
      </p:sp>
      <p:sp>
        <p:nvSpPr>
          <p:cNvPr id="126980" name="Rectangle 2"/>
          <p:cNvSpPr>
            <a:spLocks noGrp="1" noChangeArrowheads="1"/>
          </p:cNvSpPr>
          <p:nvPr>
            <p:ph type="title"/>
          </p:nvPr>
        </p:nvSpPr>
        <p:spPr/>
        <p:txBody>
          <a:bodyPr/>
          <a:lstStyle/>
          <a:p>
            <a:pPr eaLnBrk="1" hangingPunct="1"/>
            <a:r>
              <a:rPr lang="pl-PL" sz="5400" b="1" smtClean="0"/>
              <a:t>PROCEDURY</a:t>
            </a:r>
            <a:br>
              <a:rPr lang="pl-PL" sz="5400" b="1" smtClean="0"/>
            </a:br>
            <a:endParaRPr lang="pl-PL" sz="5400" b="1" smtClean="0"/>
          </a:p>
        </p:txBody>
      </p:sp>
      <p:sp>
        <p:nvSpPr>
          <p:cNvPr id="126981" name="Rectangle 3"/>
          <p:cNvSpPr>
            <a:spLocks noGrp="1" noChangeArrowheads="1"/>
          </p:cNvSpPr>
          <p:nvPr>
            <p:ph type="body" idx="1"/>
          </p:nvPr>
        </p:nvSpPr>
        <p:spPr>
          <a:xfrm>
            <a:off x="304800" y="1066800"/>
            <a:ext cx="8382000" cy="4800600"/>
          </a:xfrm>
        </p:spPr>
        <p:txBody>
          <a:bodyPr/>
          <a:lstStyle/>
          <a:p>
            <a:pPr eaLnBrk="1" hangingPunct="1">
              <a:lnSpc>
                <a:spcPct val="90000"/>
              </a:lnSpc>
            </a:pPr>
            <a:endParaRPr lang="pl-PL" sz="2000" b="1" smtClean="0"/>
          </a:p>
          <a:p>
            <a:pPr eaLnBrk="1" hangingPunct="1">
              <a:lnSpc>
                <a:spcPct val="90000"/>
              </a:lnSpc>
            </a:pPr>
            <a:endParaRPr lang="pl-PL" sz="2000" b="1" smtClean="0"/>
          </a:p>
          <a:p>
            <a:pPr eaLnBrk="1" hangingPunct="1">
              <a:lnSpc>
                <a:spcPct val="90000"/>
              </a:lnSpc>
            </a:pPr>
            <a:endParaRPr lang="pl-PL" sz="2000" b="1" smtClean="0"/>
          </a:p>
          <a:p>
            <a:pPr eaLnBrk="1" hangingPunct="1">
              <a:lnSpc>
                <a:spcPct val="90000"/>
              </a:lnSpc>
              <a:buFont typeface="Wingdings" pitchFamily="2" charset="2"/>
              <a:buNone/>
            </a:pPr>
            <a:r>
              <a:rPr lang="pl-PL" sz="2000" b="1" smtClean="0"/>
              <a:t>     Stolice                                       Kwatera</a:t>
            </a:r>
            <a:r>
              <a:rPr lang="pl-PL" sz="2000" b="1" smtClean="0">
                <a:latin typeface="Times New Roman" pitchFamily="18" charset="0"/>
              </a:rPr>
              <a:t> Główna NATO</a:t>
            </a:r>
            <a:endParaRPr lang="pl-PL" sz="2000" b="1" smtClean="0"/>
          </a:p>
          <a:p>
            <a:pPr eaLnBrk="1" hangingPunct="1">
              <a:lnSpc>
                <a:spcPct val="90000"/>
              </a:lnSpc>
            </a:pPr>
            <a:endParaRPr lang="pl-PL" sz="2000" b="1" smtClean="0"/>
          </a:p>
          <a:p>
            <a:pPr eaLnBrk="1" hangingPunct="1">
              <a:lnSpc>
                <a:spcPct val="90000"/>
              </a:lnSpc>
            </a:pPr>
            <a:endParaRPr lang="pl-PL" sz="2000" b="1" smtClean="0"/>
          </a:p>
          <a:p>
            <a:pPr eaLnBrk="1" hangingPunct="1">
              <a:lnSpc>
                <a:spcPct val="90000"/>
              </a:lnSpc>
            </a:pPr>
            <a:endParaRPr lang="pl-PL" sz="2000" b="1" smtClean="0"/>
          </a:p>
          <a:p>
            <a:pPr lvl="1" eaLnBrk="1" hangingPunct="1">
              <a:lnSpc>
                <a:spcPct val="90000"/>
              </a:lnSpc>
              <a:buFont typeface="Wingdings" pitchFamily="2" charset="2"/>
              <a:buNone/>
            </a:pPr>
            <a:r>
              <a:rPr lang="pl-PL" sz="1800" b="1" smtClean="0"/>
              <a:t>                Dowództwa strategiczne NATO</a:t>
            </a:r>
          </a:p>
          <a:p>
            <a:pPr lvl="1" eaLnBrk="1" hangingPunct="1">
              <a:lnSpc>
                <a:spcPct val="90000"/>
              </a:lnSpc>
              <a:buFont typeface="Wingdings" pitchFamily="2" charset="2"/>
              <a:buNone/>
            </a:pPr>
            <a:endParaRPr lang="pl-PL" sz="1800" b="1" smtClean="0"/>
          </a:p>
          <a:p>
            <a:pPr eaLnBrk="1" hangingPunct="1">
              <a:lnSpc>
                <a:spcPct val="90000"/>
              </a:lnSpc>
            </a:pPr>
            <a:r>
              <a:rPr lang="pl-PL" sz="2000" b="1" smtClean="0"/>
              <a:t>------  wnioski, propozycje</a:t>
            </a:r>
          </a:p>
          <a:p>
            <a:pPr eaLnBrk="1" hangingPunct="1">
              <a:lnSpc>
                <a:spcPct val="90000"/>
              </a:lnSpc>
            </a:pPr>
            <a:r>
              <a:rPr lang="pl-PL" sz="2000" b="1" smtClean="0">
                <a:solidFill>
                  <a:srgbClr val="0000FF"/>
                </a:solidFill>
              </a:rPr>
              <a:t>------ </a:t>
            </a:r>
            <a:r>
              <a:rPr lang="pl-PL" sz="2000" b="1" smtClean="0"/>
              <a:t> konsultacje</a:t>
            </a:r>
          </a:p>
          <a:p>
            <a:pPr eaLnBrk="1" hangingPunct="1">
              <a:lnSpc>
                <a:spcPct val="90000"/>
              </a:lnSpc>
            </a:pPr>
            <a:r>
              <a:rPr lang="pl-PL" sz="2000" b="1" smtClean="0">
                <a:solidFill>
                  <a:srgbClr val="FF0000"/>
                </a:solidFill>
              </a:rPr>
              <a:t>------</a:t>
            </a:r>
            <a:r>
              <a:rPr lang="pl-PL" sz="2000" b="1" smtClean="0"/>
              <a:t>  decyzje</a:t>
            </a:r>
          </a:p>
          <a:p>
            <a:pPr eaLnBrk="1" hangingPunct="1">
              <a:lnSpc>
                <a:spcPct val="90000"/>
              </a:lnSpc>
              <a:buFont typeface="Wingdings" pitchFamily="2" charset="2"/>
              <a:buNone/>
            </a:pPr>
            <a:endParaRPr lang="pl-PL" sz="2000" b="1" smtClean="0"/>
          </a:p>
          <a:p>
            <a:pPr lvl="1" eaLnBrk="1" hangingPunct="1">
              <a:lnSpc>
                <a:spcPct val="90000"/>
              </a:lnSpc>
            </a:pPr>
            <a:r>
              <a:rPr lang="pl-PL" sz="1800" b="1" smtClean="0">
                <a:latin typeface="Times New Roman" pitchFamily="18" charset="0"/>
              </a:rPr>
              <a:t>Ciągłe konsultacje w sprawach bieżących (stolice – Kwatera Główna – dowództwa strategiczne)</a:t>
            </a:r>
          </a:p>
          <a:p>
            <a:pPr eaLnBrk="1" hangingPunct="1">
              <a:lnSpc>
                <a:spcPct val="90000"/>
              </a:lnSpc>
              <a:buFont typeface="Wingdings" pitchFamily="2" charset="2"/>
              <a:buNone/>
            </a:pPr>
            <a:endParaRPr lang="pl-PL" sz="2000" b="1" smtClean="0"/>
          </a:p>
        </p:txBody>
      </p:sp>
      <p:sp>
        <p:nvSpPr>
          <p:cNvPr id="126982" name="Line 4"/>
          <p:cNvSpPr>
            <a:spLocks noChangeShapeType="1"/>
          </p:cNvSpPr>
          <p:nvPr/>
        </p:nvSpPr>
        <p:spPr bwMode="auto">
          <a:xfrm>
            <a:off x="1752600" y="2057400"/>
            <a:ext cx="2590800" cy="0"/>
          </a:xfrm>
          <a:prstGeom prst="line">
            <a:avLst/>
          </a:prstGeom>
          <a:noFill/>
          <a:ln w="57150">
            <a:solidFill>
              <a:schemeClr val="folHlink"/>
            </a:solidFill>
            <a:prstDash val="sysDot"/>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126983" name="Line 5"/>
          <p:cNvSpPr>
            <a:spLocks noChangeShapeType="1"/>
          </p:cNvSpPr>
          <p:nvPr/>
        </p:nvSpPr>
        <p:spPr bwMode="auto">
          <a:xfrm>
            <a:off x="1752600" y="2362200"/>
            <a:ext cx="2743200" cy="0"/>
          </a:xfrm>
          <a:prstGeom prst="line">
            <a:avLst/>
          </a:prstGeom>
          <a:noFill/>
          <a:ln w="57150">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126984" name="Line 6"/>
          <p:cNvSpPr>
            <a:spLocks noChangeShapeType="1"/>
          </p:cNvSpPr>
          <p:nvPr/>
        </p:nvSpPr>
        <p:spPr bwMode="auto">
          <a:xfrm flipH="1">
            <a:off x="3581400" y="2438400"/>
            <a:ext cx="1447800" cy="914400"/>
          </a:xfrm>
          <a:prstGeom prst="line">
            <a:avLst/>
          </a:prstGeom>
          <a:noFill/>
          <a:ln w="762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126985" name="Line 7"/>
          <p:cNvSpPr>
            <a:spLocks noChangeShapeType="1"/>
          </p:cNvSpPr>
          <p:nvPr/>
        </p:nvSpPr>
        <p:spPr bwMode="auto">
          <a:xfrm>
            <a:off x="1295400" y="2514600"/>
            <a:ext cx="1524000" cy="914400"/>
          </a:xfrm>
          <a:prstGeom prst="line">
            <a:avLst/>
          </a:prstGeom>
          <a:noFill/>
          <a:ln w="57150">
            <a:solidFill>
              <a:schemeClr val="folHlink"/>
            </a:solidFill>
            <a:prstDash val="sysDot"/>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126986" name="Line 8"/>
          <p:cNvSpPr>
            <a:spLocks noChangeShapeType="1"/>
          </p:cNvSpPr>
          <p:nvPr/>
        </p:nvSpPr>
        <p:spPr bwMode="auto">
          <a:xfrm flipV="1">
            <a:off x="4267200" y="2438400"/>
            <a:ext cx="1295400" cy="914400"/>
          </a:xfrm>
          <a:prstGeom prst="line">
            <a:avLst/>
          </a:prstGeom>
          <a:noFill/>
          <a:ln w="57150">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pl-PL">
              <a:solidFill>
                <a:prstClr val="black"/>
              </a:solidFill>
              <a:latin typeface="Arial" pitchFamily="34" charset="0"/>
              <a:cs typeface="Arial" pitchFamily="34" charset="0"/>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5438862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21507" name="Symbol zastępczy numeru slajdu 5"/>
          <p:cNvSpPr>
            <a:spLocks noGrp="1"/>
          </p:cNvSpPr>
          <p:nvPr>
            <p:ph type="sldNum" sz="quarter" idx="12"/>
          </p:nvPr>
        </p:nvSpPr>
        <p:spPr/>
        <p:txBody>
          <a:bodyPr/>
          <a:lstStyle/>
          <a:p>
            <a:pPr>
              <a:defRPr/>
            </a:pPr>
            <a:fld id="{1F74AE16-C5AA-4F51-9953-797516906094}" type="slidenum">
              <a:rPr lang="pl-PL" smtClean="0">
                <a:solidFill>
                  <a:prstClr val="black">
                    <a:tint val="75000"/>
                  </a:prstClr>
                </a:solidFill>
              </a:rPr>
              <a:pPr>
                <a:defRPr/>
              </a:pPr>
              <a:t>54</a:t>
            </a:fld>
            <a:endParaRPr lang="pl-PL" smtClean="0">
              <a:solidFill>
                <a:prstClr val="black">
                  <a:tint val="75000"/>
                </a:prstClr>
              </a:solidFill>
            </a:endParaRPr>
          </a:p>
        </p:txBody>
      </p:sp>
      <p:sp>
        <p:nvSpPr>
          <p:cNvPr id="128004" name="Rectangle 2"/>
          <p:cNvSpPr>
            <a:spLocks noGrp="1" noChangeArrowheads="1"/>
          </p:cNvSpPr>
          <p:nvPr>
            <p:ph type="title"/>
          </p:nvPr>
        </p:nvSpPr>
        <p:spPr>
          <a:xfrm>
            <a:off x="685800" y="152400"/>
            <a:ext cx="7772400" cy="1143000"/>
          </a:xfrm>
        </p:spPr>
        <p:txBody>
          <a:bodyPr/>
          <a:lstStyle/>
          <a:p>
            <a:pPr eaLnBrk="1" hangingPunct="1"/>
            <a:r>
              <a:rPr lang="pl-PL" b="1" smtClean="0"/>
              <a:t>Opcje strategiczne NATO</a:t>
            </a:r>
          </a:p>
        </p:txBody>
      </p:sp>
      <p:sp>
        <p:nvSpPr>
          <p:cNvPr id="128005" name="Rectangle 3"/>
          <p:cNvSpPr>
            <a:spLocks noGrp="1" noChangeArrowheads="1"/>
          </p:cNvSpPr>
          <p:nvPr>
            <p:ph type="body" idx="1"/>
          </p:nvPr>
        </p:nvSpPr>
        <p:spPr>
          <a:xfrm>
            <a:off x="685800" y="1676400"/>
            <a:ext cx="7772400" cy="4114800"/>
          </a:xfrm>
        </p:spPr>
        <p:txBody>
          <a:bodyPr/>
          <a:lstStyle/>
          <a:p>
            <a:pPr lvl="2" algn="just" eaLnBrk="1" hangingPunct="1">
              <a:lnSpc>
                <a:spcPct val="90000"/>
              </a:lnSpc>
            </a:pPr>
            <a:r>
              <a:rPr lang="pl-PL" sz="3600" b="1" smtClean="0">
                <a:solidFill>
                  <a:schemeClr val="hlink"/>
                </a:solidFill>
              </a:rPr>
              <a:t>wojna na dużą skalę</a:t>
            </a:r>
            <a:r>
              <a:rPr lang="pl-PL" sz="3600" b="1" smtClean="0"/>
              <a:t> - mało prawdopodobna dziś, nie dająca się wykluczyć w przyszłości</a:t>
            </a:r>
          </a:p>
          <a:p>
            <a:pPr lvl="2" algn="just" eaLnBrk="1" hangingPunct="1">
              <a:lnSpc>
                <a:spcPct val="90000"/>
              </a:lnSpc>
            </a:pPr>
            <a:r>
              <a:rPr lang="pl-PL" sz="3600" b="1" smtClean="0"/>
              <a:t>większe zagrożenie - </a:t>
            </a:r>
            <a:r>
              <a:rPr lang="pl-PL" sz="3600" b="1" smtClean="0">
                <a:solidFill>
                  <a:schemeClr val="hlink"/>
                </a:solidFill>
              </a:rPr>
              <a:t>lokalne konflikty i kryzysy</a:t>
            </a:r>
          </a:p>
          <a:p>
            <a:pPr lvl="2" algn="just" eaLnBrk="1" hangingPunct="1">
              <a:lnSpc>
                <a:spcPct val="90000"/>
              </a:lnSpc>
            </a:pPr>
            <a:r>
              <a:rPr lang="pl-PL" sz="3600" b="1" smtClean="0">
                <a:solidFill>
                  <a:schemeClr val="hlink"/>
                </a:solidFill>
              </a:rPr>
              <a:t>zagrożenia militarne i niemilitarne</a:t>
            </a:r>
            <a:r>
              <a:rPr lang="pl-PL" sz="3600" b="1" smtClean="0"/>
              <a:t> nowego typu</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40631717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25603" name="Symbol zastępczy numeru slajdu 5"/>
          <p:cNvSpPr>
            <a:spLocks noGrp="1"/>
          </p:cNvSpPr>
          <p:nvPr>
            <p:ph type="sldNum" sz="quarter" idx="12"/>
          </p:nvPr>
        </p:nvSpPr>
        <p:spPr/>
        <p:txBody>
          <a:bodyPr/>
          <a:lstStyle/>
          <a:p>
            <a:pPr>
              <a:defRPr/>
            </a:pPr>
            <a:fld id="{E42A9F08-1CC6-4537-AC2E-1C673BC04CE0}" type="slidenum">
              <a:rPr lang="pl-PL" smtClean="0">
                <a:solidFill>
                  <a:prstClr val="black">
                    <a:tint val="75000"/>
                  </a:prstClr>
                </a:solidFill>
              </a:rPr>
              <a:pPr>
                <a:defRPr/>
              </a:pPr>
              <a:t>55</a:t>
            </a:fld>
            <a:endParaRPr lang="pl-PL" smtClean="0">
              <a:solidFill>
                <a:prstClr val="black">
                  <a:tint val="75000"/>
                </a:prstClr>
              </a:solidFill>
            </a:endParaRPr>
          </a:p>
        </p:txBody>
      </p:sp>
      <p:sp>
        <p:nvSpPr>
          <p:cNvPr id="129028" name="Rectangle 2"/>
          <p:cNvSpPr>
            <a:spLocks noGrp="1" noChangeArrowheads="1"/>
          </p:cNvSpPr>
          <p:nvPr>
            <p:ph type="title"/>
          </p:nvPr>
        </p:nvSpPr>
        <p:spPr/>
        <p:txBody>
          <a:bodyPr/>
          <a:lstStyle/>
          <a:p>
            <a:pPr eaLnBrk="1" hangingPunct="1"/>
            <a:r>
              <a:rPr lang="pl-PL" smtClean="0"/>
              <a:t>Strategia nuklearna</a:t>
            </a:r>
          </a:p>
        </p:txBody>
      </p:sp>
      <p:sp>
        <p:nvSpPr>
          <p:cNvPr id="129029" name="Rectangle 3"/>
          <p:cNvSpPr>
            <a:spLocks noGrp="1" noChangeArrowheads="1"/>
          </p:cNvSpPr>
          <p:nvPr>
            <p:ph type="body" idx="1"/>
          </p:nvPr>
        </p:nvSpPr>
        <p:spPr/>
        <p:txBody>
          <a:bodyPr/>
          <a:lstStyle/>
          <a:p>
            <a:pPr algn="just" eaLnBrk="1" hangingPunct="1"/>
            <a:r>
              <a:rPr lang="pl-PL" sz="2800" b="1" smtClean="0"/>
              <a:t>Cel - polityczny</a:t>
            </a:r>
          </a:p>
          <a:p>
            <a:pPr algn="just" eaLnBrk="1" hangingPunct="1"/>
            <a:r>
              <a:rPr lang="pl-PL" sz="2800" b="1" smtClean="0"/>
              <a:t>główna funkcja - odstraszanie</a:t>
            </a:r>
          </a:p>
          <a:p>
            <a:pPr algn="just" eaLnBrk="1" hangingPunct="1"/>
            <a:r>
              <a:rPr lang="pl-PL" sz="2800" b="1" smtClean="0"/>
              <a:t>sposób - utrzymywanie w tajemnicy informacji na temat potencjału nuklearnego i zasad użycia go, aby uniemożliwić potencjalnemu agresorowi dokonanie kalkulacji co do charakteru reakcji Sojuszu na agresję militarną</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0349032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26627" name="Symbol zastępczy numeru slajdu 5"/>
          <p:cNvSpPr>
            <a:spLocks noGrp="1"/>
          </p:cNvSpPr>
          <p:nvPr>
            <p:ph type="sldNum" sz="quarter" idx="12"/>
          </p:nvPr>
        </p:nvSpPr>
        <p:spPr/>
        <p:txBody>
          <a:bodyPr/>
          <a:lstStyle/>
          <a:p>
            <a:pPr>
              <a:defRPr/>
            </a:pPr>
            <a:fld id="{20B680C0-0D98-4AE1-B33C-5105BE1CDD14}" type="slidenum">
              <a:rPr lang="pl-PL" smtClean="0">
                <a:solidFill>
                  <a:prstClr val="black">
                    <a:tint val="75000"/>
                  </a:prstClr>
                </a:solidFill>
              </a:rPr>
              <a:pPr>
                <a:defRPr/>
              </a:pPr>
              <a:t>56</a:t>
            </a:fld>
            <a:endParaRPr lang="pl-PL" smtClean="0">
              <a:solidFill>
                <a:prstClr val="black">
                  <a:tint val="75000"/>
                </a:prstClr>
              </a:solidFill>
            </a:endParaRPr>
          </a:p>
        </p:txBody>
      </p:sp>
      <p:sp>
        <p:nvSpPr>
          <p:cNvPr id="130052" name="Rectangle 2"/>
          <p:cNvSpPr>
            <a:spLocks noGrp="1" noChangeArrowheads="1"/>
          </p:cNvSpPr>
          <p:nvPr>
            <p:ph type="title"/>
          </p:nvPr>
        </p:nvSpPr>
        <p:spPr>
          <a:xfrm>
            <a:off x="1143000" y="571500"/>
            <a:ext cx="7793038" cy="1143000"/>
          </a:xfrm>
        </p:spPr>
        <p:txBody>
          <a:bodyPr/>
          <a:lstStyle/>
          <a:p>
            <a:pPr eaLnBrk="1" hangingPunct="1"/>
            <a:r>
              <a:rPr lang="pl-PL" b="1" smtClean="0"/>
              <a:t>Potencjał nuklearny</a:t>
            </a:r>
          </a:p>
        </p:txBody>
      </p:sp>
      <p:sp>
        <p:nvSpPr>
          <p:cNvPr id="130053" name="Rectangle 3"/>
          <p:cNvSpPr>
            <a:spLocks noGrp="1" noChangeArrowheads="1"/>
          </p:cNvSpPr>
          <p:nvPr>
            <p:ph type="body" idx="1"/>
          </p:nvPr>
        </p:nvSpPr>
        <p:spPr/>
        <p:txBody>
          <a:bodyPr/>
          <a:lstStyle/>
          <a:p>
            <a:pPr eaLnBrk="1" hangingPunct="1"/>
            <a:r>
              <a:rPr lang="pl-PL" sz="4000" b="1" smtClean="0"/>
              <a:t>USA i WB - realni i pełni dysponenci broni jądrowej (</a:t>
            </a:r>
            <a:r>
              <a:rPr lang="pl-PL" sz="4000" b="1" smtClean="0">
                <a:solidFill>
                  <a:schemeClr val="hlink"/>
                </a:solidFill>
              </a:rPr>
              <a:t>zgodnie z NPT</a:t>
            </a:r>
            <a:r>
              <a:rPr lang="pl-PL" sz="4000" b="1" smtClean="0"/>
              <a:t>)</a:t>
            </a:r>
          </a:p>
          <a:p>
            <a:pPr eaLnBrk="1" hangingPunct="1"/>
            <a:r>
              <a:rPr lang="pl-PL" sz="4000" b="1" smtClean="0"/>
              <a:t>obecnie w Europie są tylko bomby grawitacyjne na samolotach DCA</a:t>
            </a:r>
          </a:p>
          <a:p>
            <a:pPr eaLnBrk="1" hangingPunct="1"/>
            <a:r>
              <a:rPr lang="pl-PL" sz="4000" b="1" smtClean="0"/>
              <a:t>obniżenie stopnia gotowości</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5248738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28675" name="Symbol zastępczy numeru slajdu 5"/>
          <p:cNvSpPr>
            <a:spLocks noGrp="1"/>
          </p:cNvSpPr>
          <p:nvPr>
            <p:ph type="sldNum" sz="quarter" idx="12"/>
          </p:nvPr>
        </p:nvSpPr>
        <p:spPr/>
        <p:txBody>
          <a:bodyPr/>
          <a:lstStyle/>
          <a:p>
            <a:pPr>
              <a:defRPr/>
            </a:pPr>
            <a:fld id="{1F9B58C9-5A8C-4E2B-B499-BC1E0357B94F}" type="slidenum">
              <a:rPr lang="pl-PL" smtClean="0">
                <a:solidFill>
                  <a:prstClr val="black">
                    <a:tint val="75000"/>
                  </a:prstClr>
                </a:solidFill>
              </a:rPr>
              <a:pPr>
                <a:defRPr/>
              </a:pPr>
              <a:t>57</a:t>
            </a:fld>
            <a:endParaRPr lang="pl-PL" smtClean="0">
              <a:solidFill>
                <a:prstClr val="black">
                  <a:tint val="75000"/>
                </a:prstClr>
              </a:solidFill>
            </a:endParaRPr>
          </a:p>
        </p:txBody>
      </p:sp>
      <p:sp>
        <p:nvSpPr>
          <p:cNvPr id="131076" name="Rectangle 2"/>
          <p:cNvSpPr>
            <a:spLocks noGrp="1" noChangeArrowheads="1"/>
          </p:cNvSpPr>
          <p:nvPr>
            <p:ph type="title"/>
          </p:nvPr>
        </p:nvSpPr>
        <p:spPr/>
        <p:txBody>
          <a:bodyPr/>
          <a:lstStyle/>
          <a:p>
            <a:pPr eaLnBrk="1" hangingPunct="1"/>
            <a:r>
              <a:rPr lang="pl-PL" smtClean="0"/>
              <a:t>Koncepcja walki z terroryzmem - podstawy</a:t>
            </a:r>
          </a:p>
        </p:txBody>
      </p:sp>
      <p:sp>
        <p:nvSpPr>
          <p:cNvPr id="131077" name="Rectangle 3"/>
          <p:cNvSpPr>
            <a:spLocks noGrp="1" noChangeArrowheads="1"/>
          </p:cNvSpPr>
          <p:nvPr>
            <p:ph type="body" idx="1"/>
          </p:nvPr>
        </p:nvSpPr>
        <p:spPr>
          <a:xfrm>
            <a:off x="0" y="2286000"/>
            <a:ext cx="9144000" cy="3962400"/>
          </a:xfrm>
        </p:spPr>
        <p:txBody>
          <a:bodyPr/>
          <a:lstStyle/>
          <a:p>
            <a:pPr eaLnBrk="1" hangingPunct="1"/>
            <a:r>
              <a:rPr lang="pl-PL" sz="3600" b="1" smtClean="0"/>
              <a:t>wyraźne podstawy prawne (Karta NZ)</a:t>
            </a:r>
          </a:p>
          <a:p>
            <a:pPr eaLnBrk="1" hangingPunct="1"/>
            <a:r>
              <a:rPr lang="pl-PL" sz="3600" b="1" smtClean="0"/>
              <a:t>przeciw atakom terrorystycznym z zewnątrz</a:t>
            </a:r>
          </a:p>
          <a:p>
            <a:pPr eaLnBrk="1" hangingPunct="1"/>
            <a:r>
              <a:rPr lang="pl-PL" sz="3600" b="1" smtClean="0"/>
              <a:t>wspieranie wysiłków międzynarodowych i władz narodowych</a:t>
            </a:r>
          </a:p>
          <a:p>
            <a:pPr eaLnBrk="1" hangingPunct="1"/>
            <a:r>
              <a:rPr lang="pl-PL" sz="3600" b="1" smtClean="0"/>
              <a:t>preferować odstraszanie i zapobieganie niż opanowywanie skutków</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5072991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idx="1"/>
          </p:nvPr>
        </p:nvSpPr>
        <p:spPr>
          <a:xfrm>
            <a:off x="142875" y="1357313"/>
            <a:ext cx="9001125" cy="4525962"/>
          </a:xfrm>
        </p:spPr>
        <p:txBody>
          <a:bodyPr/>
          <a:lstStyle/>
          <a:p>
            <a:pPr lvl="1" eaLnBrk="1" hangingPunct="1">
              <a:buFont typeface="Wingdings" pitchFamily="2" charset="2"/>
              <a:buChar char="§"/>
            </a:pPr>
            <a:r>
              <a:rPr lang="pl-PL" sz="4400" b="1" smtClean="0">
                <a:latin typeface="Arial Black" pitchFamily="34" charset="0"/>
              </a:rPr>
              <a:t>NATO postafgańskie: od ekspansji do konsolidacji</a:t>
            </a:r>
          </a:p>
          <a:p>
            <a:pPr lvl="1" eaLnBrk="1" hangingPunct="1">
              <a:buFont typeface="Wingdings" pitchFamily="2" charset="2"/>
              <a:buChar char="§"/>
            </a:pPr>
            <a:r>
              <a:rPr lang="pl-PL" sz="4400" b="1" smtClean="0">
                <a:latin typeface="Arial Black" pitchFamily="34" charset="0"/>
              </a:rPr>
              <a:t>Cyber-defense, bezpieczeństwo energetyczne, obrona przeciwrakietowa, </a:t>
            </a:r>
          </a:p>
          <a:p>
            <a:pPr lvl="1" eaLnBrk="1" hangingPunct="1">
              <a:buFont typeface="Wingdings" pitchFamily="2" charset="2"/>
              <a:buChar char="§"/>
            </a:pPr>
            <a:r>
              <a:rPr lang="pl-PL" sz="4400" b="1" smtClean="0">
                <a:solidFill>
                  <a:srgbClr val="6600FF"/>
                </a:solidFill>
                <a:latin typeface="Arial Black" pitchFamily="34" charset="0"/>
              </a:rPr>
              <a:t>GLOBALTO?</a:t>
            </a:r>
          </a:p>
          <a:p>
            <a:pPr lvl="1" eaLnBrk="1" hangingPunct="1">
              <a:buFont typeface="Wingdings" pitchFamily="2" charset="2"/>
              <a:buChar char="§"/>
            </a:pPr>
            <a:endParaRPr lang="pl-PL" sz="4400" b="1" smtClean="0">
              <a:latin typeface="Arial Black" pitchFamily="34" charset="0"/>
            </a:endParaRPr>
          </a:p>
        </p:txBody>
      </p:sp>
      <p:sp>
        <p:nvSpPr>
          <p:cNvPr id="24579" name="Symbol zastępczy daty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r>
              <a:rPr lang="pl-PL">
                <a:solidFill>
                  <a:prstClr val="black">
                    <a:tint val="75000"/>
                  </a:prstClr>
                </a:solidFill>
              </a:rPr>
              <a:t>UŁaz 2012-13</a:t>
            </a:r>
          </a:p>
        </p:txBody>
      </p:sp>
      <p:sp>
        <p:nvSpPr>
          <p:cNvPr id="24581" name="Symbol zastępczy numeru slajdu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0B9388E-D996-4740-97CA-9B0F0E9BDA98}" type="slidenum">
              <a:rPr lang="pl-PL" smtClean="0">
                <a:solidFill>
                  <a:prstClr val="black">
                    <a:tint val="75000"/>
                  </a:prstClr>
                </a:solidFill>
              </a:rPr>
              <a:pPr>
                <a:defRPr/>
              </a:pPr>
              <a:t>58</a:t>
            </a:fld>
            <a:endParaRPr lang="pl-PL" smtClean="0">
              <a:solidFill>
                <a:prstClr val="black">
                  <a:tint val="75000"/>
                </a:prstClr>
              </a:solidFill>
            </a:endParaRPr>
          </a:p>
        </p:txBody>
      </p:sp>
      <p:sp>
        <p:nvSpPr>
          <p:cNvPr id="132101" name="Rectangle 2"/>
          <p:cNvSpPr>
            <a:spLocks noGrp="1" noChangeArrowheads="1"/>
          </p:cNvSpPr>
          <p:nvPr>
            <p:ph type="title"/>
          </p:nvPr>
        </p:nvSpPr>
        <p:spPr>
          <a:xfrm>
            <a:off x="468313" y="0"/>
            <a:ext cx="8229600" cy="1143000"/>
          </a:xfrm>
        </p:spPr>
        <p:txBody>
          <a:bodyPr/>
          <a:lstStyle/>
          <a:p>
            <a:pPr eaLnBrk="1" hangingPunct="1"/>
            <a:r>
              <a:rPr lang="pl-PL" smtClean="0">
                <a:latin typeface="Tahoma" pitchFamily="34" charset="0"/>
              </a:rPr>
              <a:t>NATO wobec nowych wyzwań</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6867578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daty 1"/>
          <p:cNvSpPr>
            <a:spLocks noGrp="1"/>
          </p:cNvSpPr>
          <p:nvPr>
            <p:ph type="dt" sz="quarter" idx="10"/>
          </p:nvPr>
        </p:nvSpPr>
        <p:spPr/>
        <p:txBody>
          <a:bodyPr/>
          <a:lstStyle/>
          <a:p>
            <a:pPr>
              <a:defRPr/>
            </a:pPr>
            <a:r>
              <a:rPr lang="pl-PL">
                <a:solidFill>
                  <a:prstClr val="black">
                    <a:tint val="75000"/>
                  </a:prstClr>
                </a:solidFill>
              </a:rPr>
              <a:t>UŁaz 2012-13</a:t>
            </a:r>
          </a:p>
        </p:txBody>
      </p:sp>
      <p:sp>
        <p:nvSpPr>
          <p:cNvPr id="5123" name="Symbol zastępczy numeru slajdu 3"/>
          <p:cNvSpPr>
            <a:spLocks noGrp="1"/>
          </p:cNvSpPr>
          <p:nvPr>
            <p:ph type="sldNum" sz="quarter" idx="12"/>
          </p:nvPr>
        </p:nvSpPr>
        <p:spPr/>
        <p:txBody>
          <a:bodyPr/>
          <a:lstStyle/>
          <a:p>
            <a:pPr>
              <a:defRPr/>
            </a:pPr>
            <a:fld id="{23ABA9DF-EC98-4A60-939C-008F032EEEC1}" type="slidenum">
              <a:rPr lang="pl-PL" smtClean="0">
                <a:solidFill>
                  <a:prstClr val="black">
                    <a:tint val="75000"/>
                  </a:prstClr>
                </a:solidFill>
              </a:rPr>
              <a:pPr>
                <a:defRPr/>
              </a:pPr>
              <a:t>59</a:t>
            </a:fld>
            <a:endParaRPr lang="pl-PL" smtClean="0">
              <a:solidFill>
                <a:prstClr val="black">
                  <a:tint val="75000"/>
                </a:prstClr>
              </a:solidFill>
            </a:endParaRPr>
          </a:p>
        </p:txBody>
      </p:sp>
      <p:sp>
        <p:nvSpPr>
          <p:cNvPr id="133124" name="WordArt 4"/>
          <p:cNvSpPr>
            <a:spLocks noChangeArrowheads="1" noChangeShapeType="1" noTextEdit="1"/>
          </p:cNvSpPr>
          <p:nvPr/>
        </p:nvSpPr>
        <p:spPr bwMode="auto">
          <a:xfrm>
            <a:off x="571500" y="2214563"/>
            <a:ext cx="8001000" cy="25003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pl-PL" sz="5400" b="1" kern="10">
                <a:solidFill>
                  <a:srgbClr val="336699"/>
                </a:solidFill>
                <a:effectLst>
                  <a:outerShdw dist="45791" dir="2021404" algn="ctr" rotWithShape="0">
                    <a:srgbClr val="B2B2B2">
                      <a:alpha val="79999"/>
                    </a:srgbClr>
                  </a:outerShdw>
                </a:effectLst>
                <a:latin typeface="Times New Roman"/>
                <a:cs typeface="Times New Roman"/>
              </a:rPr>
              <a:t>STRATEGIA BEZPIECZEŃSTWA </a:t>
            </a:r>
          </a:p>
          <a:p>
            <a:pPr algn="ctr" fontAlgn="base">
              <a:spcBef>
                <a:spcPct val="0"/>
              </a:spcBef>
              <a:spcAft>
                <a:spcPct val="0"/>
              </a:spcAft>
            </a:pPr>
            <a:r>
              <a:rPr lang="pl-PL" sz="5400" b="1" kern="10">
                <a:solidFill>
                  <a:srgbClr val="336699"/>
                </a:solidFill>
                <a:effectLst>
                  <a:outerShdw dist="45791" dir="2021404" algn="ctr" rotWithShape="0">
                    <a:srgbClr val="B2B2B2">
                      <a:alpha val="79999"/>
                    </a:srgbClr>
                  </a:outerShdw>
                </a:effectLst>
                <a:latin typeface="Times New Roman"/>
                <a:cs typeface="Times New Roman"/>
              </a:rPr>
              <a:t>UE</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036917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ytuł 4"/>
          <p:cNvSpPr>
            <a:spLocks noGrp="1"/>
          </p:cNvSpPr>
          <p:nvPr>
            <p:ph type="title"/>
          </p:nvPr>
        </p:nvSpPr>
        <p:spPr>
          <a:xfrm>
            <a:off x="428625" y="0"/>
            <a:ext cx="8229600" cy="1143000"/>
          </a:xfrm>
        </p:spPr>
        <p:txBody>
          <a:bodyPr rtlCol="0">
            <a:normAutofit fontScale="90000"/>
          </a:bodyPr>
          <a:lstStyle/>
          <a:p>
            <a:pPr eaLnBrk="1" fontAlgn="auto" hangingPunct="1">
              <a:spcAft>
                <a:spcPts val="0"/>
              </a:spcAft>
              <a:defRPr/>
            </a:pPr>
            <a:r>
              <a:rPr lang="pl-PL" b="1" dirty="0" smtClean="0"/>
              <a:t>Metody zapewniania bezpieczeństwa</a:t>
            </a:r>
          </a:p>
        </p:txBody>
      </p:sp>
      <p:sp>
        <p:nvSpPr>
          <p:cNvPr id="77827" name="Symbol zastępczy zawartości 5"/>
          <p:cNvSpPr>
            <a:spLocks noGrp="1"/>
          </p:cNvSpPr>
          <p:nvPr>
            <p:ph idx="1"/>
          </p:nvPr>
        </p:nvSpPr>
        <p:spPr>
          <a:xfrm>
            <a:off x="428625" y="1214438"/>
            <a:ext cx="8229600" cy="4525962"/>
          </a:xfrm>
        </p:spPr>
        <p:txBody>
          <a:bodyPr rtlCol="0">
            <a:normAutofit fontScale="92500" lnSpcReduction="20000"/>
          </a:bodyPr>
          <a:lstStyle/>
          <a:p>
            <a:pPr eaLnBrk="1" fontAlgn="auto" hangingPunct="1">
              <a:spcAft>
                <a:spcPts val="0"/>
              </a:spcAft>
              <a:defRPr/>
            </a:pPr>
            <a:r>
              <a:rPr lang="pl-PL" sz="4000" b="1" dirty="0" smtClean="0">
                <a:latin typeface="Arial Black" pitchFamily="34" charset="0"/>
              </a:rPr>
              <a:t>Unilateralne</a:t>
            </a:r>
          </a:p>
          <a:p>
            <a:pPr lvl="1" eaLnBrk="1" fontAlgn="auto" hangingPunct="1">
              <a:spcAft>
                <a:spcPts val="0"/>
              </a:spcAft>
              <a:defRPr/>
            </a:pPr>
            <a:r>
              <a:rPr lang="pl-PL" sz="3600" b="1" dirty="0" smtClean="0">
                <a:latin typeface="Arial Black" pitchFamily="34" charset="0"/>
              </a:rPr>
              <a:t>Neutralność (samoobrona w razie agresji)</a:t>
            </a:r>
          </a:p>
          <a:p>
            <a:pPr lvl="1" eaLnBrk="1" fontAlgn="auto" hangingPunct="1">
              <a:spcAft>
                <a:spcPts val="0"/>
              </a:spcAft>
              <a:defRPr/>
            </a:pPr>
            <a:r>
              <a:rPr lang="pl-PL" sz="3600" b="1" dirty="0" smtClean="0">
                <a:latin typeface="Arial Black" pitchFamily="34" charset="0"/>
              </a:rPr>
              <a:t>Izolacjonizm (dziś nierealny)</a:t>
            </a:r>
          </a:p>
          <a:p>
            <a:pPr eaLnBrk="1" fontAlgn="auto" hangingPunct="1">
              <a:spcAft>
                <a:spcPts val="0"/>
              </a:spcAft>
              <a:defRPr/>
            </a:pPr>
            <a:r>
              <a:rPr lang="pl-PL" sz="4000" b="1" dirty="0" err="1" smtClean="0">
                <a:latin typeface="Arial Black" pitchFamily="34" charset="0"/>
              </a:rPr>
              <a:t>Multilatelarne</a:t>
            </a:r>
            <a:endParaRPr lang="pl-PL" sz="4000" b="1" dirty="0" smtClean="0">
              <a:latin typeface="Arial Black" pitchFamily="34" charset="0"/>
            </a:endParaRPr>
          </a:p>
          <a:p>
            <a:pPr lvl="1" eaLnBrk="1" fontAlgn="auto" hangingPunct="1">
              <a:spcAft>
                <a:spcPts val="0"/>
              </a:spcAft>
              <a:defRPr/>
            </a:pPr>
            <a:r>
              <a:rPr lang="pl-PL" sz="3600" b="1" dirty="0" smtClean="0">
                <a:latin typeface="Arial Black" pitchFamily="34" charset="0"/>
              </a:rPr>
              <a:t>Sojusze</a:t>
            </a:r>
          </a:p>
          <a:p>
            <a:pPr lvl="1" eaLnBrk="1" fontAlgn="auto" hangingPunct="1">
              <a:spcAft>
                <a:spcPts val="0"/>
              </a:spcAft>
              <a:defRPr/>
            </a:pPr>
            <a:r>
              <a:rPr lang="pl-PL" sz="3600" b="1" dirty="0" smtClean="0">
                <a:latin typeface="Arial Black" pitchFamily="34" charset="0"/>
              </a:rPr>
              <a:t>Systemy bezpieczeństwa zbiorowego</a:t>
            </a:r>
          </a:p>
          <a:p>
            <a:pPr lvl="1" eaLnBrk="1" fontAlgn="auto" hangingPunct="1">
              <a:spcAft>
                <a:spcPts val="0"/>
              </a:spcAft>
              <a:defRPr/>
            </a:pPr>
            <a:r>
              <a:rPr lang="pl-PL" sz="3600" b="1" dirty="0" smtClean="0">
                <a:latin typeface="Arial Black" pitchFamily="34" charset="0"/>
              </a:rPr>
              <a:t>Współpraca międzynarodowa</a:t>
            </a:r>
          </a:p>
        </p:txBody>
      </p:sp>
      <p:sp>
        <p:nvSpPr>
          <p:cNvPr id="39940" name="Symbol zastępczy daty 1"/>
          <p:cNvSpPr>
            <a:spLocks noGrp="1"/>
          </p:cNvSpPr>
          <p:nvPr>
            <p:ph type="dt" sz="quarter" idx="10"/>
          </p:nvPr>
        </p:nvSpPr>
        <p:spPr/>
        <p:txBody>
          <a:bodyPr/>
          <a:lstStyle/>
          <a:p>
            <a:pPr>
              <a:defRPr/>
            </a:pPr>
            <a:r>
              <a:rPr lang="pl-PL">
                <a:solidFill>
                  <a:prstClr val="black">
                    <a:tint val="75000"/>
                  </a:prstClr>
                </a:solidFill>
              </a:rPr>
              <a:t>UŁaz 2012-13</a:t>
            </a:r>
          </a:p>
        </p:txBody>
      </p:sp>
      <p:sp>
        <p:nvSpPr>
          <p:cNvPr id="39942" name="Symbol zastępczy numeru slajdu 3"/>
          <p:cNvSpPr>
            <a:spLocks noGrp="1"/>
          </p:cNvSpPr>
          <p:nvPr>
            <p:ph type="sldNum" sz="quarter" idx="12"/>
          </p:nvPr>
        </p:nvSpPr>
        <p:spPr/>
        <p:txBody>
          <a:bodyPr/>
          <a:lstStyle/>
          <a:p>
            <a:pPr>
              <a:defRPr/>
            </a:pPr>
            <a:fld id="{38A2D17C-5A24-4113-92FD-9C7F779E6DD1}" type="slidenum">
              <a:rPr lang="pl-PL">
                <a:solidFill>
                  <a:prstClr val="black">
                    <a:tint val="75000"/>
                  </a:prstClr>
                </a:solidFill>
              </a:rPr>
              <a:pPr>
                <a:defRPr/>
              </a:pPr>
              <a:t>6</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0500344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daty 1"/>
          <p:cNvSpPr>
            <a:spLocks noGrp="1"/>
          </p:cNvSpPr>
          <p:nvPr>
            <p:ph type="dt" sz="quarter" idx="10"/>
          </p:nvPr>
        </p:nvSpPr>
        <p:spPr/>
        <p:txBody>
          <a:bodyPr/>
          <a:lstStyle/>
          <a:p>
            <a:pPr>
              <a:defRPr/>
            </a:pPr>
            <a:r>
              <a:rPr lang="pl-PL">
                <a:solidFill>
                  <a:prstClr val="black">
                    <a:tint val="75000"/>
                  </a:prstClr>
                </a:solidFill>
              </a:rPr>
              <a:t>UŁaz 2012-13</a:t>
            </a:r>
          </a:p>
        </p:txBody>
      </p:sp>
      <p:sp>
        <p:nvSpPr>
          <p:cNvPr id="4" name="Symbol zastępczy numeru slajdu 3"/>
          <p:cNvSpPr>
            <a:spLocks noGrp="1"/>
          </p:cNvSpPr>
          <p:nvPr>
            <p:ph type="sldNum" sz="quarter" idx="12"/>
          </p:nvPr>
        </p:nvSpPr>
        <p:spPr/>
        <p:txBody>
          <a:bodyPr/>
          <a:lstStyle/>
          <a:p>
            <a:pPr>
              <a:defRPr/>
            </a:pPr>
            <a:fld id="{34A24199-0034-449B-B252-2C58085B2492}" type="slidenum">
              <a:rPr lang="pl-PL">
                <a:solidFill>
                  <a:prstClr val="black">
                    <a:tint val="75000"/>
                  </a:prstClr>
                </a:solidFill>
              </a:rPr>
              <a:pPr>
                <a:defRPr/>
              </a:pPr>
              <a:t>60</a:t>
            </a:fld>
            <a:endParaRPr lang="pl-PL">
              <a:solidFill>
                <a:prstClr val="black">
                  <a:tint val="75000"/>
                </a:prstClr>
              </a:solidFill>
            </a:endParaRPr>
          </a:p>
        </p:txBody>
      </p:sp>
      <p:graphicFrame>
        <p:nvGraphicFramePr>
          <p:cNvPr id="134148" name="Object 2"/>
          <p:cNvGraphicFramePr>
            <a:graphicFrameLocks noChangeAspect="1"/>
          </p:cNvGraphicFramePr>
          <p:nvPr/>
        </p:nvGraphicFramePr>
        <p:xfrm>
          <a:off x="0" y="0"/>
          <a:ext cx="8972550" cy="6729413"/>
        </p:xfrm>
        <a:graphic>
          <a:graphicData uri="http://schemas.openxmlformats.org/presentationml/2006/ole">
            <mc:AlternateContent xmlns:mc="http://schemas.openxmlformats.org/markup-compatibility/2006">
              <mc:Choice xmlns:v="urn:schemas-microsoft-com:vml" Requires="v">
                <p:oleObj spid="_x0000_s4098" name="Slajd" r:id="rId3" imgW="4099723" imgH="3073895" progId="PowerPoint.Slide.8">
                  <p:embed/>
                </p:oleObj>
              </mc:Choice>
              <mc:Fallback>
                <p:oleObj name="Slajd" r:id="rId3" imgW="4099723" imgH="3073895"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972550" cy="672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2199106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5" name="Symbol zastępczy numeru slajdu 5"/>
          <p:cNvSpPr>
            <a:spLocks noGrp="1"/>
          </p:cNvSpPr>
          <p:nvPr>
            <p:ph type="sldNum" sz="quarter" idx="12"/>
          </p:nvPr>
        </p:nvSpPr>
        <p:spPr/>
        <p:txBody>
          <a:bodyPr/>
          <a:lstStyle/>
          <a:p>
            <a:pPr>
              <a:defRPr/>
            </a:pPr>
            <a:fld id="{1C0F7E69-9409-4614-A8EC-65FED0C01837}" type="slidenum">
              <a:rPr lang="pl-PL">
                <a:solidFill>
                  <a:prstClr val="black">
                    <a:tint val="75000"/>
                  </a:prstClr>
                </a:solidFill>
              </a:rPr>
              <a:pPr>
                <a:defRPr/>
              </a:pPr>
              <a:t>61</a:t>
            </a:fld>
            <a:endParaRPr lang="pl-PL">
              <a:solidFill>
                <a:prstClr val="black">
                  <a:tint val="75000"/>
                </a:prstClr>
              </a:solidFill>
            </a:endParaRPr>
          </a:p>
        </p:txBody>
      </p:sp>
      <p:sp>
        <p:nvSpPr>
          <p:cNvPr id="135172" name="Rectangle 2"/>
          <p:cNvSpPr>
            <a:spLocks noGrp="1" noChangeArrowheads="1"/>
          </p:cNvSpPr>
          <p:nvPr>
            <p:ph type="title"/>
          </p:nvPr>
        </p:nvSpPr>
        <p:spPr>
          <a:xfrm>
            <a:off x="571500" y="285750"/>
            <a:ext cx="8229600" cy="1143000"/>
          </a:xfrm>
        </p:spPr>
        <p:txBody>
          <a:bodyPr/>
          <a:lstStyle/>
          <a:p>
            <a:r>
              <a:rPr lang="pl-PL" smtClean="0"/>
              <a:t>Strategia UE - cele</a:t>
            </a:r>
          </a:p>
        </p:txBody>
      </p:sp>
      <p:sp>
        <p:nvSpPr>
          <p:cNvPr id="135173" name="Rectangle 3"/>
          <p:cNvSpPr>
            <a:spLocks noGrp="1" noChangeArrowheads="1"/>
          </p:cNvSpPr>
          <p:nvPr>
            <p:ph type="body" idx="1"/>
          </p:nvPr>
        </p:nvSpPr>
        <p:spPr>
          <a:xfrm>
            <a:off x="214313" y="1214438"/>
            <a:ext cx="8929687" cy="4525962"/>
          </a:xfrm>
        </p:spPr>
        <p:txBody>
          <a:bodyPr/>
          <a:lstStyle/>
          <a:p>
            <a:pPr>
              <a:lnSpc>
                <a:spcPct val="90000"/>
              </a:lnSpc>
            </a:pPr>
            <a:r>
              <a:rPr lang="pl-PL" b="1" smtClean="0">
                <a:latin typeface="Arial Black" pitchFamily="34" charset="0"/>
              </a:rPr>
              <a:t>przeciwdziałanie zagrożeniom </a:t>
            </a:r>
            <a:r>
              <a:rPr lang="pl-PL" b="1" i="1" smtClean="0">
                <a:latin typeface="Arial Black" pitchFamily="34" charset="0"/>
              </a:rPr>
              <a:t>(inaczej niż tradycyjna samoobrona przed agresją, </a:t>
            </a:r>
            <a:r>
              <a:rPr lang="pl-PL" b="1" i="1" smtClean="0">
                <a:solidFill>
                  <a:schemeClr val="hlink"/>
                </a:solidFill>
                <a:latin typeface="Arial Black" pitchFamily="34" charset="0"/>
              </a:rPr>
              <a:t>z dala od granic, wyprzedzająco</a:t>
            </a:r>
            <a:r>
              <a:rPr lang="pl-PL" b="1" i="1" smtClean="0">
                <a:latin typeface="Arial Black" pitchFamily="34" charset="0"/>
              </a:rPr>
              <a:t>, nie tylko militarnie)</a:t>
            </a:r>
            <a:endParaRPr lang="pl-PL" sz="4400" b="1" smtClean="0">
              <a:latin typeface="Arial Black" pitchFamily="34" charset="0"/>
            </a:endParaRPr>
          </a:p>
          <a:p>
            <a:pPr>
              <a:lnSpc>
                <a:spcPct val="90000"/>
              </a:lnSpc>
            </a:pPr>
            <a:r>
              <a:rPr lang="pl-PL" b="1" smtClean="0">
                <a:latin typeface="Arial Black" pitchFamily="34" charset="0"/>
              </a:rPr>
              <a:t>poszerzanie strefy bezpieczeństwa w bezpośrednim sąsiedztwie </a:t>
            </a:r>
            <a:r>
              <a:rPr lang="pl-PL" b="1" i="1" smtClean="0">
                <a:latin typeface="Arial Black" pitchFamily="34" charset="0"/>
              </a:rPr>
              <a:t>(EW, Bałkany, Kaukaz, BW, M. Śródziemne)</a:t>
            </a:r>
            <a:endParaRPr lang="pl-PL" b="1" smtClean="0">
              <a:latin typeface="Arial Black" pitchFamily="34" charset="0"/>
            </a:endParaRPr>
          </a:p>
          <a:p>
            <a:pPr>
              <a:lnSpc>
                <a:spcPct val="90000"/>
              </a:lnSpc>
            </a:pPr>
            <a:r>
              <a:rPr lang="pl-PL" b="1" smtClean="0">
                <a:latin typeface="Arial Black" pitchFamily="34" charset="0"/>
              </a:rPr>
              <a:t> wzmocnienie multilateralnego ładu międzynarodowego </a:t>
            </a:r>
            <a:r>
              <a:rPr lang="pl-PL" sz="2800" b="1" i="1" smtClean="0">
                <a:latin typeface="Arial Black" pitchFamily="34" charset="0"/>
              </a:rPr>
              <a:t>(ONZ, NATO, inne podmioty)</a:t>
            </a:r>
            <a:r>
              <a:rPr lang="pl-PL" b="1" smtClean="0">
                <a:latin typeface="Arial Black" pitchFamily="34" charset="0"/>
              </a:rPr>
              <a:t> </a:t>
            </a:r>
          </a:p>
          <a:p>
            <a:pPr>
              <a:lnSpc>
                <a:spcPct val="90000"/>
              </a:lnSpc>
            </a:pPr>
            <a:endParaRPr lang="pl-PL" b="1" smtClean="0">
              <a:latin typeface="Arial Black" pitchFamily="34" charset="0"/>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4148327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ytuł 1"/>
          <p:cNvSpPr>
            <a:spLocks noGrp="1"/>
          </p:cNvSpPr>
          <p:nvPr>
            <p:ph type="title"/>
          </p:nvPr>
        </p:nvSpPr>
        <p:spPr/>
        <p:txBody>
          <a:bodyPr/>
          <a:lstStyle/>
          <a:p>
            <a:r>
              <a:rPr lang="pl-PL" smtClean="0"/>
              <a:t>Traktat lizboński</a:t>
            </a:r>
          </a:p>
        </p:txBody>
      </p:sp>
      <p:sp>
        <p:nvSpPr>
          <p:cNvPr id="136195" name="Symbol zastępczy zawartości 2"/>
          <p:cNvSpPr>
            <a:spLocks noGrp="1"/>
          </p:cNvSpPr>
          <p:nvPr>
            <p:ph idx="1"/>
          </p:nvPr>
        </p:nvSpPr>
        <p:spPr>
          <a:xfrm>
            <a:off x="468313" y="1268413"/>
            <a:ext cx="8229600" cy="4525962"/>
          </a:xfrm>
        </p:spPr>
        <p:txBody>
          <a:bodyPr/>
          <a:lstStyle/>
          <a:p>
            <a:r>
              <a:rPr lang="pl-PL" b="1" smtClean="0">
                <a:latin typeface="Arial Black" pitchFamily="34" charset="0"/>
              </a:rPr>
              <a:t>Zasada consensusu w sprawach bezpieczeństwa i obrony</a:t>
            </a:r>
          </a:p>
          <a:p>
            <a:r>
              <a:rPr lang="pl-PL" b="1" smtClean="0">
                <a:latin typeface="Arial Black" pitchFamily="34" charset="0"/>
              </a:rPr>
              <a:t>Wykonawstwo – może powierzyć grupie państw</a:t>
            </a:r>
          </a:p>
          <a:p>
            <a:r>
              <a:rPr lang="pl-PL" b="1" smtClean="0">
                <a:latin typeface="Arial Black" pitchFamily="34" charset="0"/>
              </a:rPr>
              <a:t>Klauzula solidarności</a:t>
            </a:r>
          </a:p>
          <a:p>
            <a:r>
              <a:rPr lang="pl-PL" b="1" smtClean="0">
                <a:latin typeface="Arial Black" pitchFamily="34" charset="0"/>
              </a:rPr>
              <a:t>Pomoc i wsparcie w razie agresji – zgodnie z Kartą NZ i innymi zobowiązaniami (NATO) – ale to nie wspólna obrona!!</a:t>
            </a:r>
          </a:p>
          <a:p>
            <a:r>
              <a:rPr lang="pl-PL" b="1" smtClean="0">
                <a:latin typeface="Arial Black" pitchFamily="34" charset="0"/>
              </a:rPr>
              <a:t>Europejska Agencja Obrony</a:t>
            </a:r>
          </a:p>
        </p:txBody>
      </p:sp>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682120BC-F8A5-4268-A144-1B15562240CE}" type="slidenum">
              <a:rPr lang="pl-PL" smtClean="0">
                <a:solidFill>
                  <a:prstClr val="black">
                    <a:tint val="75000"/>
                  </a:prstClr>
                </a:solidFill>
              </a:rPr>
              <a:pPr>
                <a:defRPr/>
              </a:pPr>
              <a:t>62</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4341413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5" name="Symbol zastępczy numeru slajdu 5"/>
          <p:cNvSpPr>
            <a:spLocks noGrp="1"/>
          </p:cNvSpPr>
          <p:nvPr>
            <p:ph type="sldNum" sz="quarter" idx="12"/>
          </p:nvPr>
        </p:nvSpPr>
        <p:spPr/>
        <p:txBody>
          <a:bodyPr/>
          <a:lstStyle/>
          <a:p>
            <a:pPr>
              <a:defRPr/>
            </a:pPr>
            <a:fld id="{C75B35BA-FF8D-4B58-B568-50ABE29FD80C}" type="slidenum">
              <a:rPr lang="pl-PL">
                <a:solidFill>
                  <a:prstClr val="black">
                    <a:tint val="75000"/>
                  </a:prstClr>
                </a:solidFill>
              </a:rPr>
              <a:pPr>
                <a:defRPr/>
              </a:pPr>
              <a:t>63</a:t>
            </a:fld>
            <a:endParaRPr lang="pl-PL">
              <a:solidFill>
                <a:prstClr val="black">
                  <a:tint val="75000"/>
                </a:prstClr>
              </a:solidFill>
            </a:endParaRPr>
          </a:p>
        </p:txBody>
      </p:sp>
      <p:sp>
        <p:nvSpPr>
          <p:cNvPr id="137220" name="Rectangle 2"/>
          <p:cNvSpPr>
            <a:spLocks noGrp="1" noChangeArrowheads="1"/>
          </p:cNvSpPr>
          <p:nvPr>
            <p:ph type="title"/>
          </p:nvPr>
        </p:nvSpPr>
        <p:spPr/>
        <p:txBody>
          <a:bodyPr/>
          <a:lstStyle/>
          <a:p>
            <a:r>
              <a:rPr lang="pl-PL" smtClean="0"/>
              <a:t>Współpraca strukturalna</a:t>
            </a:r>
          </a:p>
        </p:txBody>
      </p:sp>
      <p:sp>
        <p:nvSpPr>
          <p:cNvPr id="137221" name="Rectangle 3"/>
          <p:cNvSpPr>
            <a:spLocks noGrp="1" noChangeArrowheads="1"/>
          </p:cNvSpPr>
          <p:nvPr>
            <p:ph type="body" idx="1"/>
          </p:nvPr>
        </p:nvSpPr>
        <p:spPr>
          <a:xfrm>
            <a:off x="214313" y="1481138"/>
            <a:ext cx="8643937" cy="4525962"/>
          </a:xfrm>
        </p:spPr>
        <p:txBody>
          <a:bodyPr/>
          <a:lstStyle/>
          <a:p>
            <a:r>
              <a:rPr lang="pl-PL" sz="3600" b="1" smtClean="0">
                <a:latin typeface="Arial Black" pitchFamily="34" charset="0"/>
              </a:rPr>
              <a:t>Państwa członkowskie, które spełniają wyższe kryteria w zakresie potencjału wojskowego oraz zamierzają przyjąć większe zobowiązania wojskowe z uwagi na najbardziej wymagające misje, mogą ustanowić </a:t>
            </a:r>
            <a:r>
              <a:rPr lang="pl-PL" sz="3600" b="1" smtClean="0">
                <a:solidFill>
                  <a:schemeClr val="hlink"/>
                </a:solidFill>
                <a:latin typeface="Arial Black" pitchFamily="34" charset="0"/>
              </a:rPr>
              <a:t>współpracę strukturalną</a:t>
            </a:r>
            <a:endParaRPr lang="pl-PL" sz="3600" b="1" smtClean="0">
              <a:latin typeface="Arial Black" pitchFamily="34" charset="0"/>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6701169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5" name="Symbol zastępczy numeru slajdu 5"/>
          <p:cNvSpPr>
            <a:spLocks noGrp="1"/>
          </p:cNvSpPr>
          <p:nvPr>
            <p:ph type="sldNum" sz="quarter" idx="12"/>
          </p:nvPr>
        </p:nvSpPr>
        <p:spPr/>
        <p:txBody>
          <a:bodyPr/>
          <a:lstStyle/>
          <a:p>
            <a:pPr>
              <a:defRPr/>
            </a:pPr>
            <a:fld id="{CF437037-9468-42B2-A13C-A0DBA85294A1}" type="slidenum">
              <a:rPr lang="pl-PL">
                <a:solidFill>
                  <a:prstClr val="black">
                    <a:tint val="75000"/>
                  </a:prstClr>
                </a:solidFill>
              </a:rPr>
              <a:pPr>
                <a:defRPr/>
              </a:pPr>
              <a:t>64</a:t>
            </a:fld>
            <a:endParaRPr lang="pl-PL">
              <a:solidFill>
                <a:prstClr val="black">
                  <a:tint val="75000"/>
                </a:prstClr>
              </a:solidFill>
            </a:endParaRPr>
          </a:p>
        </p:txBody>
      </p:sp>
      <p:sp>
        <p:nvSpPr>
          <p:cNvPr id="138244" name="Rectangle 2"/>
          <p:cNvSpPr>
            <a:spLocks noGrp="1" noChangeArrowheads="1"/>
          </p:cNvSpPr>
          <p:nvPr>
            <p:ph type="title"/>
          </p:nvPr>
        </p:nvSpPr>
        <p:spPr/>
        <p:txBody>
          <a:bodyPr/>
          <a:lstStyle/>
          <a:p>
            <a:r>
              <a:rPr lang="pl-PL" smtClean="0"/>
              <a:t>Wspólna obrona</a:t>
            </a:r>
          </a:p>
        </p:txBody>
      </p:sp>
      <p:sp>
        <p:nvSpPr>
          <p:cNvPr id="138245" name="Rectangle 3"/>
          <p:cNvSpPr>
            <a:spLocks noGrp="1" noChangeArrowheads="1"/>
          </p:cNvSpPr>
          <p:nvPr>
            <p:ph type="body" idx="1"/>
          </p:nvPr>
        </p:nvSpPr>
        <p:spPr>
          <a:xfrm>
            <a:off x="428625" y="1357313"/>
            <a:ext cx="8526463" cy="5000625"/>
          </a:xfrm>
        </p:spPr>
        <p:txBody>
          <a:bodyPr/>
          <a:lstStyle/>
          <a:p>
            <a:r>
              <a:rPr lang="pl-PL" b="1" smtClean="0">
                <a:latin typeface="Arial Black" pitchFamily="34" charset="0"/>
              </a:rPr>
              <a:t>Docelowo = </a:t>
            </a:r>
            <a:r>
              <a:rPr lang="pl-PL" b="1" smtClean="0">
                <a:solidFill>
                  <a:schemeClr val="hlink"/>
                </a:solidFill>
                <a:latin typeface="Arial Black" pitchFamily="34" charset="0"/>
              </a:rPr>
              <a:t>wspólna obrona</a:t>
            </a:r>
            <a:r>
              <a:rPr lang="pl-PL" b="1" smtClean="0">
                <a:latin typeface="Arial Black" pitchFamily="34" charset="0"/>
              </a:rPr>
              <a:t>, jeśli tak postanowi Rada Europejska. </a:t>
            </a:r>
          </a:p>
          <a:p>
            <a:r>
              <a:rPr lang="pl-PL" b="1" smtClean="0">
                <a:latin typeface="Arial Black" pitchFamily="34" charset="0"/>
              </a:rPr>
              <a:t>Do tego czasu możliwe </a:t>
            </a:r>
            <a:r>
              <a:rPr lang="pl-PL" b="1" smtClean="0">
                <a:solidFill>
                  <a:schemeClr val="hlink"/>
                </a:solidFill>
                <a:latin typeface="Arial Black" pitchFamily="34" charset="0"/>
              </a:rPr>
              <a:t>bliższe (wzmocnione) współdziałanie obronne</a:t>
            </a:r>
            <a:r>
              <a:rPr lang="pl-PL" b="1" smtClean="0">
                <a:latin typeface="Arial Black" pitchFamily="34" charset="0"/>
              </a:rPr>
              <a:t> części członków (wzajemna pomoc wojskowa i cywilna w razie agresji bezpośredniej) </a:t>
            </a:r>
          </a:p>
          <a:p>
            <a:r>
              <a:rPr lang="pl-PL" b="1" smtClean="0">
                <a:latin typeface="Arial Black" pitchFamily="34" charset="0"/>
              </a:rPr>
              <a:t>Państwa te na co dzień realizują tzw. </a:t>
            </a:r>
            <a:r>
              <a:rPr lang="pl-PL" b="1" smtClean="0">
                <a:solidFill>
                  <a:schemeClr val="hlink"/>
                </a:solidFill>
                <a:latin typeface="Arial Black" pitchFamily="34" charset="0"/>
              </a:rPr>
              <a:t>współpracę strukturalną</a:t>
            </a:r>
            <a:endParaRPr lang="pl-PL" b="1" smtClean="0">
              <a:latin typeface="Arial Black" pitchFamily="34" charset="0"/>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3921007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idx="1"/>
          </p:nvPr>
        </p:nvSpPr>
        <p:spPr>
          <a:xfrm>
            <a:off x="428625" y="1285875"/>
            <a:ext cx="8229600" cy="4525963"/>
          </a:xfrm>
        </p:spPr>
        <p:txBody>
          <a:bodyPr/>
          <a:lstStyle/>
          <a:p>
            <a:pPr eaLnBrk="1" hangingPunct="1">
              <a:lnSpc>
                <a:spcPct val="90000"/>
              </a:lnSpc>
              <a:buFont typeface="Wingdings 3" pitchFamily="18" charset="2"/>
              <a:buNone/>
            </a:pPr>
            <a:endParaRPr lang="pl-PL" sz="5400" b="1" smtClean="0">
              <a:latin typeface="Tahoma" pitchFamily="34" charset="0"/>
            </a:endParaRPr>
          </a:p>
          <a:p>
            <a:pPr eaLnBrk="1" hangingPunct="1">
              <a:lnSpc>
                <a:spcPct val="90000"/>
              </a:lnSpc>
            </a:pPr>
            <a:r>
              <a:rPr lang="pl-PL" sz="5400" b="1" smtClean="0">
                <a:solidFill>
                  <a:srgbClr val="6600FF"/>
                </a:solidFill>
                <a:latin typeface="Tahoma" pitchFamily="34" charset="0"/>
              </a:rPr>
              <a:t>NATO- bis?</a:t>
            </a:r>
          </a:p>
          <a:p>
            <a:pPr eaLnBrk="1" hangingPunct="1">
              <a:lnSpc>
                <a:spcPct val="90000"/>
              </a:lnSpc>
            </a:pPr>
            <a:r>
              <a:rPr lang="pl-PL" sz="5400" b="1" smtClean="0">
                <a:solidFill>
                  <a:srgbClr val="6600FF"/>
                </a:solidFill>
                <a:latin typeface="Tahoma" pitchFamily="34" charset="0"/>
              </a:rPr>
              <a:t>Tandem NATO – UE?</a:t>
            </a:r>
          </a:p>
        </p:txBody>
      </p:sp>
      <p:sp>
        <p:nvSpPr>
          <p:cNvPr id="25603" name="Symbol zastępczy daty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r>
              <a:rPr lang="pl-PL">
                <a:solidFill>
                  <a:prstClr val="black">
                    <a:tint val="75000"/>
                  </a:prstClr>
                </a:solidFill>
              </a:rPr>
              <a:t>UŁaz 2012-13</a:t>
            </a:r>
          </a:p>
        </p:txBody>
      </p:sp>
      <p:sp>
        <p:nvSpPr>
          <p:cNvPr id="25605" name="Symbol zastępczy numeru slajdu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F1EA9AF-4A49-42BF-A1D9-2458F4381ED4}" type="slidenum">
              <a:rPr lang="pl-PL" smtClean="0">
                <a:solidFill>
                  <a:prstClr val="black">
                    <a:tint val="75000"/>
                  </a:prstClr>
                </a:solidFill>
              </a:rPr>
              <a:pPr>
                <a:defRPr/>
              </a:pPr>
              <a:t>65</a:t>
            </a:fld>
            <a:endParaRPr lang="pl-PL" smtClean="0">
              <a:solidFill>
                <a:prstClr val="black">
                  <a:tint val="75000"/>
                </a:prstClr>
              </a:solidFill>
            </a:endParaRPr>
          </a:p>
        </p:txBody>
      </p:sp>
      <p:sp>
        <p:nvSpPr>
          <p:cNvPr id="62466" name="Rectangle 2"/>
          <p:cNvSpPr>
            <a:spLocks noGrp="1" noChangeArrowheads="1"/>
          </p:cNvSpPr>
          <p:nvPr>
            <p:ph type="title"/>
          </p:nvPr>
        </p:nvSpPr>
        <p:spPr/>
        <p:txBody>
          <a:bodyPr>
            <a:normAutofit fontScale="90000"/>
          </a:bodyPr>
          <a:lstStyle/>
          <a:p>
            <a:pPr eaLnBrk="1" fontAlgn="auto" hangingPunct="1">
              <a:spcAft>
                <a:spcPts val="0"/>
              </a:spcAft>
              <a:defRPr/>
            </a:pPr>
            <a:r>
              <a:rPr lang="pl-PL" dirty="0">
                <a:latin typeface="Tahoma" pitchFamily="34" charset="0"/>
              </a:rPr>
              <a:t>UNIA </a:t>
            </a:r>
            <a:r>
              <a:rPr lang="pl-PL" dirty="0" smtClean="0">
                <a:latin typeface="Tahoma" pitchFamily="34" charset="0"/>
              </a:rPr>
              <a:t>EUROPEJSKA: perspektywa</a:t>
            </a:r>
            <a:endParaRPr lang="pl-PL" dirty="0">
              <a:latin typeface="Tahoma" pitchFamily="34" charset="0"/>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8586005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F418907F-5123-43E5-9548-7ACB206C3DE0}" type="slidenum">
              <a:rPr lang="pl-PL" smtClean="0">
                <a:solidFill>
                  <a:prstClr val="black">
                    <a:tint val="75000"/>
                  </a:prstClr>
                </a:solidFill>
              </a:rPr>
              <a:pPr>
                <a:defRPr/>
              </a:pPr>
              <a:t>66</a:t>
            </a:fld>
            <a:endParaRPr lang="pl-PL">
              <a:solidFill>
                <a:prstClr val="black">
                  <a:tint val="75000"/>
                </a:prstClr>
              </a:solidFill>
            </a:endParaRPr>
          </a:p>
        </p:txBody>
      </p:sp>
      <p:sp>
        <p:nvSpPr>
          <p:cNvPr id="140292" name="pole tekstowe 6"/>
          <p:cNvSpPr txBox="1">
            <a:spLocks noChangeArrowheads="1"/>
          </p:cNvSpPr>
          <p:nvPr/>
        </p:nvSpPr>
        <p:spPr bwMode="auto">
          <a:xfrm>
            <a:off x="1500188" y="2214563"/>
            <a:ext cx="64293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pl-PL" sz="4400" b="1">
                <a:solidFill>
                  <a:prstClr val="black"/>
                </a:solidFill>
                <a:latin typeface="Aharoni" pitchFamily="2" charset="-79"/>
                <a:cs typeface="Aharoni" pitchFamily="2" charset="-79"/>
              </a:rPr>
              <a:t>STRATEGIE </a:t>
            </a:r>
          </a:p>
          <a:p>
            <a:pPr algn="ctr" eaLnBrk="1" fontAlgn="base" hangingPunct="1">
              <a:spcBef>
                <a:spcPct val="0"/>
              </a:spcBef>
              <a:spcAft>
                <a:spcPct val="0"/>
              </a:spcAft>
            </a:pPr>
            <a:r>
              <a:rPr lang="pl-PL" sz="4400" b="1">
                <a:solidFill>
                  <a:prstClr val="black"/>
                </a:solidFill>
                <a:latin typeface="Aharoni" pitchFamily="2" charset="-79"/>
                <a:cs typeface="Aharoni" pitchFamily="2" charset="-79"/>
              </a:rPr>
              <a:t>INNYCH PODMIOTÓW</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152423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ytuł 1"/>
          <p:cNvSpPr>
            <a:spLocks noGrp="1"/>
          </p:cNvSpPr>
          <p:nvPr>
            <p:ph type="title"/>
          </p:nvPr>
        </p:nvSpPr>
        <p:spPr>
          <a:xfrm>
            <a:off x="1042988" y="188913"/>
            <a:ext cx="7793037" cy="1143000"/>
          </a:xfrm>
        </p:spPr>
        <p:txBody>
          <a:bodyPr/>
          <a:lstStyle/>
          <a:p>
            <a:pPr eaLnBrk="1" hangingPunct="1"/>
            <a:r>
              <a:rPr lang="pl-PL" smtClean="0"/>
              <a:t>Rosja</a:t>
            </a:r>
          </a:p>
        </p:txBody>
      </p:sp>
      <p:sp>
        <p:nvSpPr>
          <p:cNvPr id="141315" name="Symbol zastępczy zawartości 2"/>
          <p:cNvSpPr>
            <a:spLocks noGrp="1"/>
          </p:cNvSpPr>
          <p:nvPr>
            <p:ph idx="1"/>
          </p:nvPr>
        </p:nvSpPr>
        <p:spPr>
          <a:xfrm>
            <a:off x="539750" y="1557338"/>
            <a:ext cx="8229600" cy="4525962"/>
          </a:xfrm>
        </p:spPr>
        <p:txBody>
          <a:bodyPr/>
          <a:lstStyle/>
          <a:p>
            <a:pPr eaLnBrk="1" hangingPunct="1"/>
            <a:r>
              <a:rPr lang="pl-PL" sz="4000" b="1" smtClean="0">
                <a:latin typeface="Arial Black" pitchFamily="34" charset="0"/>
              </a:rPr>
              <a:t>Jelcyn – poszukiwanie miejsca w nowym porządku strategicznym w latach 90.</a:t>
            </a:r>
          </a:p>
          <a:p>
            <a:pPr eaLnBrk="1" hangingPunct="1"/>
            <a:r>
              <a:rPr lang="pl-PL" sz="4000" b="1" smtClean="0">
                <a:latin typeface="Arial Black" pitchFamily="34" charset="0"/>
              </a:rPr>
              <a:t>Putin/Miedwiediew – kurs na imperium; strategia wojny informacyjnej z Zachodem</a:t>
            </a:r>
          </a:p>
        </p:txBody>
      </p:sp>
      <p:sp>
        <p:nvSpPr>
          <p:cNvPr id="7168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71685" name="Symbol zastępczy numeru slajdu 4"/>
          <p:cNvSpPr>
            <a:spLocks noGrp="1"/>
          </p:cNvSpPr>
          <p:nvPr>
            <p:ph type="sldNum" sz="quarter" idx="12"/>
          </p:nvPr>
        </p:nvSpPr>
        <p:spPr/>
        <p:txBody>
          <a:bodyPr/>
          <a:lstStyle/>
          <a:p>
            <a:pPr>
              <a:defRPr/>
            </a:pPr>
            <a:fld id="{84D29BCD-B1D0-440B-B876-6FABA901F591}" type="slidenum">
              <a:rPr lang="pl-PL">
                <a:solidFill>
                  <a:prstClr val="black">
                    <a:tint val="75000"/>
                  </a:prstClr>
                </a:solidFill>
              </a:rPr>
              <a:pPr>
                <a:defRPr/>
              </a:pPr>
              <a:t>67</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5683706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1"/>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eaLnBrk="1" fontAlgn="base" hangingPunct="1">
              <a:lnSpc>
                <a:spcPct val="93000"/>
              </a:lnSpc>
              <a:spcBef>
                <a:spcPct val="0"/>
              </a:spcBef>
              <a:spcAft>
                <a:spcPct val="0"/>
              </a:spcAft>
              <a:buClr>
                <a:srgbClr val="000000"/>
              </a:buClr>
              <a:buSzPct val="100000"/>
              <a:buFont typeface="Arial" pitchFamily="34" charset="0"/>
              <a:buNone/>
            </a:pPr>
            <a:r>
              <a:rPr lang="en-GB" sz="1400">
                <a:solidFill>
                  <a:srgbClr val="000000"/>
                </a:solidFill>
                <a:latin typeface="Calibri" pitchFamily="34" charset="0"/>
              </a:rPr>
              <a:t>Październik 2007</a:t>
            </a:r>
          </a:p>
        </p:txBody>
      </p:sp>
      <p:sp>
        <p:nvSpPr>
          <p:cNvPr id="142339" name="Text Box 2"/>
          <p:cNvSpPr txBox="1">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fontAlgn="base" hangingPunct="1">
              <a:lnSpc>
                <a:spcPct val="93000"/>
              </a:lnSpc>
              <a:spcBef>
                <a:spcPct val="0"/>
              </a:spcBef>
              <a:spcAft>
                <a:spcPct val="0"/>
              </a:spcAft>
              <a:buClr>
                <a:srgbClr val="000000"/>
              </a:buClr>
              <a:buSzPct val="100000"/>
              <a:buFont typeface="Arial" pitchFamily="34" charset="0"/>
              <a:buNone/>
            </a:pPr>
            <a:r>
              <a:rPr lang="en-GB" sz="1400">
                <a:solidFill>
                  <a:srgbClr val="000000"/>
                </a:solidFill>
                <a:latin typeface="Calibri" pitchFamily="34" charset="0"/>
              </a:rPr>
              <a:t>WSHiP</a:t>
            </a:r>
          </a:p>
        </p:txBody>
      </p:sp>
      <p:sp>
        <p:nvSpPr>
          <p:cNvPr id="142340"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r" eaLnBrk="1" fontAlgn="base" hangingPunct="1">
              <a:lnSpc>
                <a:spcPct val="93000"/>
              </a:lnSpc>
              <a:spcBef>
                <a:spcPct val="0"/>
              </a:spcBef>
              <a:spcAft>
                <a:spcPct val="0"/>
              </a:spcAft>
              <a:buClr>
                <a:srgbClr val="000000"/>
              </a:buClr>
              <a:buSzPct val="100000"/>
              <a:buFont typeface="Arial" pitchFamily="34" charset="0"/>
              <a:buNone/>
            </a:pPr>
            <a:fld id="{FEC8F527-D022-46A2-A9FD-45167818B4DD}" type="slidenum">
              <a:rPr lang="en-GB" sz="1400">
                <a:solidFill>
                  <a:srgbClr val="000000"/>
                </a:solidFill>
                <a:latin typeface="Calibri" pitchFamily="34" charset="0"/>
              </a:rPr>
              <a:pPr algn="r" eaLnBrk="1" fontAlgn="base" hangingPunct="1">
                <a:lnSpc>
                  <a:spcPct val="93000"/>
                </a:lnSpc>
                <a:spcBef>
                  <a:spcPct val="0"/>
                </a:spcBef>
                <a:spcAft>
                  <a:spcPct val="0"/>
                </a:spcAft>
                <a:buClr>
                  <a:srgbClr val="000000"/>
                </a:buClr>
                <a:buSzPct val="100000"/>
                <a:buFont typeface="Arial" pitchFamily="34" charset="0"/>
                <a:buNone/>
              </a:pPr>
              <a:t>68</a:t>
            </a:fld>
            <a:endParaRPr lang="en-GB" sz="1400">
              <a:solidFill>
                <a:srgbClr val="000000"/>
              </a:solidFill>
              <a:latin typeface="Calibri" pitchFamily="34" charset="0"/>
            </a:endParaRPr>
          </a:p>
        </p:txBody>
      </p:sp>
      <p:sp>
        <p:nvSpPr>
          <p:cNvPr id="142341" name="Text Box 4"/>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fontAlgn="base" hangingPunct="1">
              <a:lnSpc>
                <a:spcPct val="93000"/>
              </a:lnSpc>
              <a:spcBef>
                <a:spcPct val="0"/>
              </a:spcBef>
              <a:spcAft>
                <a:spcPct val="0"/>
              </a:spcAft>
              <a:buClr>
                <a:srgbClr val="000000"/>
              </a:buClr>
              <a:buSzPct val="100000"/>
              <a:buFont typeface="Arial" pitchFamily="34" charset="0"/>
              <a:buNone/>
            </a:pPr>
            <a:r>
              <a:rPr lang="en-GB" sz="4400" b="1">
                <a:solidFill>
                  <a:srgbClr val="333399"/>
                </a:solidFill>
                <a:latin typeface="Calibri" pitchFamily="34" charset="0"/>
              </a:rPr>
              <a:t>Chiny</a:t>
            </a:r>
          </a:p>
        </p:txBody>
      </p:sp>
      <p:sp>
        <p:nvSpPr>
          <p:cNvPr id="142342" name="Text Box 5"/>
          <p:cNvSpPr txBox="1">
            <a:spLocks noChangeArrowheads="1"/>
          </p:cNvSpPr>
          <p:nvPr/>
        </p:nvSpPr>
        <p:spPr bwMode="auto">
          <a:xfrm>
            <a:off x="457200" y="1571625"/>
            <a:ext cx="8686800"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1pPr>
            <a:lvl2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2pPr>
            <a:lvl3pPr marL="1143000" indent="-22860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3pPr>
            <a:lvl4pPr marL="1600200" indent="-22860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4pPr>
            <a:lvl5pPr marL="2057400" indent="-22860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9pPr>
          </a:lstStyle>
          <a:p>
            <a:pPr eaLnBrk="1" fontAlgn="base" hangingPunct="1">
              <a:lnSpc>
                <a:spcPct val="84000"/>
              </a:lnSpc>
              <a:spcBef>
                <a:spcPts val="700"/>
              </a:spcBef>
              <a:spcAft>
                <a:spcPct val="0"/>
              </a:spcAft>
              <a:buClr>
                <a:srgbClr val="000000"/>
              </a:buClr>
              <a:buSzPct val="100000"/>
              <a:buFont typeface="Arial" pitchFamily="34" charset="0"/>
              <a:buChar char="•"/>
            </a:pPr>
            <a:r>
              <a:rPr lang="en-GB" sz="2400" b="1">
                <a:solidFill>
                  <a:srgbClr val="000000"/>
                </a:solidFill>
                <a:latin typeface="Arial Black" pitchFamily="34" charset="0"/>
              </a:rPr>
              <a:t>Tradycyjne balansowanie między celami rozwoju (gromadzenie potencjału narodowego) i bezpieczeństwa (eksploatowanie potencjału)</a:t>
            </a:r>
            <a:r>
              <a:rPr lang="ar-SA" sz="2400" b="1">
                <a:solidFill>
                  <a:srgbClr val="000000"/>
                </a:solidFill>
                <a:latin typeface="Arial Black" pitchFamily="34" charset="0"/>
              </a:rPr>
              <a:t>‏</a:t>
            </a:r>
            <a:endParaRPr lang="en-GB" sz="2400" b="1">
              <a:solidFill>
                <a:srgbClr val="000000"/>
              </a:solidFill>
              <a:latin typeface="Arial Black" pitchFamily="34" charset="0"/>
            </a:endParaRPr>
          </a:p>
          <a:p>
            <a:pPr eaLnBrk="1" fontAlgn="base" hangingPunct="1">
              <a:lnSpc>
                <a:spcPct val="84000"/>
              </a:lnSpc>
              <a:spcBef>
                <a:spcPts val="700"/>
              </a:spcBef>
              <a:spcAft>
                <a:spcPct val="0"/>
              </a:spcAft>
              <a:buClr>
                <a:srgbClr val="000000"/>
              </a:buClr>
              <a:buSzPct val="100000"/>
              <a:buFont typeface="Arial" pitchFamily="34" charset="0"/>
              <a:buChar char="•"/>
            </a:pPr>
            <a:r>
              <a:rPr lang="en-GB" sz="2400" b="1">
                <a:solidFill>
                  <a:srgbClr val="000000"/>
                </a:solidFill>
                <a:latin typeface="Arial Black" pitchFamily="34" charset="0"/>
              </a:rPr>
              <a:t>Pragmatyzm - priorytet dla celów rozwojowych</a:t>
            </a:r>
            <a:endParaRPr lang="pl-PL" sz="2400" b="1">
              <a:solidFill>
                <a:srgbClr val="000000"/>
              </a:solidFill>
              <a:latin typeface="Arial Black" pitchFamily="34" charset="0"/>
            </a:endParaRPr>
          </a:p>
          <a:p>
            <a:pPr eaLnBrk="1" fontAlgn="base" hangingPunct="1">
              <a:lnSpc>
                <a:spcPct val="84000"/>
              </a:lnSpc>
              <a:spcBef>
                <a:spcPts val="700"/>
              </a:spcBef>
              <a:spcAft>
                <a:spcPct val="0"/>
              </a:spcAft>
              <a:buClr>
                <a:srgbClr val="000000"/>
              </a:buClr>
              <a:buSzPct val="100000"/>
              <a:buFont typeface="Arial" pitchFamily="34" charset="0"/>
              <a:buChar char="•"/>
            </a:pPr>
            <a:r>
              <a:rPr lang="pl-PL" sz="2400" b="1">
                <a:solidFill>
                  <a:srgbClr val="000000"/>
                </a:solidFill>
                <a:latin typeface="Arial Black" pitchFamily="34" charset="0"/>
              </a:rPr>
              <a:t>Ekspansja ekonomiczna i przy pomocy </a:t>
            </a:r>
            <a:r>
              <a:rPr lang="pl-PL" sz="2400" b="1">
                <a:solidFill>
                  <a:srgbClr val="FF0000"/>
                </a:solidFill>
                <a:latin typeface="Arial Black" pitchFamily="34" charset="0"/>
              </a:rPr>
              <a:t>SOFT POWER, </a:t>
            </a:r>
            <a:r>
              <a:rPr lang="pl-PL" sz="2400" b="1">
                <a:solidFill>
                  <a:prstClr val="black"/>
                </a:solidFill>
                <a:latin typeface="Arial Black" pitchFamily="34" charset="0"/>
              </a:rPr>
              <a:t>we własnym interesie, ale nie przeciw USA</a:t>
            </a:r>
            <a:r>
              <a:rPr lang="en-GB" sz="2400" b="1">
                <a:solidFill>
                  <a:srgbClr val="FF0000"/>
                </a:solidFill>
                <a:latin typeface="Arial Black" pitchFamily="34" charset="0"/>
              </a:rPr>
              <a:t> </a:t>
            </a:r>
          </a:p>
          <a:p>
            <a:pPr eaLnBrk="1" fontAlgn="base" hangingPunct="1">
              <a:lnSpc>
                <a:spcPct val="84000"/>
              </a:lnSpc>
              <a:spcBef>
                <a:spcPts val="700"/>
              </a:spcBef>
              <a:spcAft>
                <a:spcPct val="0"/>
              </a:spcAft>
              <a:buClr>
                <a:srgbClr val="000000"/>
              </a:buClr>
              <a:buSzPct val="100000"/>
              <a:buFont typeface="Arial" pitchFamily="34" charset="0"/>
              <a:buChar char="•"/>
            </a:pPr>
            <a:r>
              <a:rPr lang="en-GB" sz="2400" b="1">
                <a:solidFill>
                  <a:srgbClr val="000000"/>
                </a:solidFill>
                <a:latin typeface="Arial Black" pitchFamily="34" charset="0"/>
              </a:rPr>
              <a:t>Treść założeń strategicznych: pokojowy rozwój, unikanie użycia siły, nieingerencja w sprawy wewnętrzne, obronny charakter strategii wojskowej</a:t>
            </a:r>
            <a:endParaRPr lang="pl-PL" sz="2400" b="1">
              <a:solidFill>
                <a:srgbClr val="000000"/>
              </a:solidFill>
              <a:latin typeface="Arial Black" pitchFamily="34" charset="0"/>
            </a:endParaRPr>
          </a:p>
          <a:p>
            <a:pPr lvl="1" eaLnBrk="1" fontAlgn="base" hangingPunct="1">
              <a:lnSpc>
                <a:spcPct val="87000"/>
              </a:lnSpc>
              <a:spcBef>
                <a:spcPct val="0"/>
              </a:spcBef>
              <a:spcAft>
                <a:spcPct val="0"/>
              </a:spcAft>
              <a:buClr>
                <a:srgbClr val="000000"/>
              </a:buClr>
              <a:buSzPct val="100000"/>
              <a:buFont typeface="Arial" pitchFamily="34" charset="0"/>
              <a:buChar char="•"/>
            </a:pPr>
            <a:r>
              <a:rPr lang="en-GB" sz="2400" b="1">
                <a:solidFill>
                  <a:srgbClr val="000000"/>
                </a:solidFill>
                <a:latin typeface="Arial Black" pitchFamily="34" charset="0"/>
              </a:rPr>
              <a:t>Drugie mocarstwo ekonomiczne świata do 2025; najwi</a:t>
            </a:r>
            <a:r>
              <a:rPr lang="pl-PL" sz="2400" b="1">
                <a:solidFill>
                  <a:srgbClr val="000000"/>
                </a:solidFill>
                <a:latin typeface="Arial Black" pitchFamily="34" charset="0"/>
              </a:rPr>
              <a:t>ę</a:t>
            </a:r>
            <a:r>
              <a:rPr lang="en-GB" sz="2400" b="1">
                <a:solidFill>
                  <a:srgbClr val="000000"/>
                </a:solidFill>
                <a:latin typeface="Arial Black" pitchFamily="34" charset="0"/>
              </a:rPr>
              <a:t>kszy importer surowców</a:t>
            </a:r>
          </a:p>
          <a:p>
            <a:pPr eaLnBrk="1" fontAlgn="base" hangingPunct="1">
              <a:lnSpc>
                <a:spcPct val="84000"/>
              </a:lnSpc>
              <a:spcBef>
                <a:spcPts val="700"/>
              </a:spcBef>
              <a:spcAft>
                <a:spcPct val="0"/>
              </a:spcAft>
              <a:buClr>
                <a:srgbClr val="000000"/>
              </a:buClr>
              <a:buSzPct val="100000"/>
              <a:buFont typeface="Arial" pitchFamily="34" charset="0"/>
              <a:buChar char="•"/>
            </a:pPr>
            <a:r>
              <a:rPr lang="en-GB" sz="2400" b="1">
                <a:solidFill>
                  <a:srgbClr val="000000"/>
                </a:solidFill>
                <a:latin typeface="Arial Black" pitchFamily="34" charset="0"/>
              </a:rPr>
              <a:t>USA i Tajwan - główne punkty odniesienia</a:t>
            </a:r>
          </a:p>
        </p:txBody>
      </p:sp>
      <p:sp>
        <p:nvSpPr>
          <p:cNvPr id="7" name="Symbol zastępczy daty 6"/>
          <p:cNvSpPr>
            <a:spLocks noGrp="1"/>
          </p:cNvSpPr>
          <p:nvPr>
            <p:ph type="dt" sz="quarter" idx="10"/>
          </p:nvPr>
        </p:nvSpPr>
        <p:spPr/>
        <p:txBody>
          <a:bodyPr/>
          <a:lstStyle/>
          <a:p>
            <a:pPr>
              <a:defRPr/>
            </a:pPr>
            <a:r>
              <a:rPr lang="pl-PL">
                <a:solidFill>
                  <a:prstClr val="black">
                    <a:tint val="75000"/>
                  </a:prstClr>
                </a:solidFill>
              </a:rPr>
              <a:t>UŁaz 2012-13</a:t>
            </a:r>
            <a:endParaRPr lang="pl-PL" dirty="0">
              <a:solidFill>
                <a:prstClr val="black">
                  <a:tint val="75000"/>
                </a:prstClr>
              </a:solidFill>
            </a:endParaRPr>
          </a:p>
        </p:txBody>
      </p:sp>
      <p:sp>
        <p:nvSpPr>
          <p:cNvPr id="8" name="Symbol zastępczy numeru slajdu 7"/>
          <p:cNvSpPr>
            <a:spLocks noGrp="1"/>
          </p:cNvSpPr>
          <p:nvPr>
            <p:ph type="sldNum" sz="quarter" idx="12"/>
          </p:nvPr>
        </p:nvSpPr>
        <p:spPr/>
        <p:txBody>
          <a:bodyPr/>
          <a:lstStyle/>
          <a:p>
            <a:pPr>
              <a:defRPr/>
            </a:pPr>
            <a:fld id="{D1C20B8E-57FF-4DDC-851B-13B31ECCC8D9}" type="slidenum">
              <a:rPr lang="pl-PL">
                <a:solidFill>
                  <a:prstClr val="black">
                    <a:tint val="75000"/>
                  </a:prstClr>
                </a:solidFill>
              </a:rPr>
              <a:pPr>
                <a:defRPr/>
              </a:pPr>
              <a:t>68</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0793834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p:cNvSpPr>
            <a:spLocks noGrp="1" noChangeArrowheads="1"/>
          </p:cNvSpPr>
          <p:nvPr>
            <p:ph type="title"/>
          </p:nvPr>
        </p:nvSpPr>
        <p:spPr>
          <a:xfrm>
            <a:off x="571500" y="0"/>
            <a:ext cx="8228013" cy="1436688"/>
          </a:xfrm>
        </p:spPr>
        <p:txBody>
          <a:bodyPr/>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smtClean="0"/>
              <a:t>Mocarstwa wschodzące: Chiny i Indie</a:t>
            </a:r>
          </a:p>
        </p:txBody>
      </p:sp>
      <p:sp>
        <p:nvSpPr>
          <p:cNvPr id="143363" name="Rectangle 2"/>
          <p:cNvSpPr>
            <a:spLocks noGrp="1" noChangeArrowheads="1"/>
          </p:cNvSpPr>
          <p:nvPr>
            <p:ph type="body" idx="1"/>
          </p:nvPr>
        </p:nvSpPr>
        <p:spPr>
          <a:xfrm>
            <a:off x="428625" y="1357313"/>
            <a:ext cx="8228013" cy="4997450"/>
          </a:xfrm>
        </p:spPr>
        <p:txBody>
          <a:bodyPr/>
          <a:lstStyle/>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b="1" smtClean="0">
                <a:latin typeface="Arial Black" pitchFamily="34" charset="0"/>
              </a:rPr>
              <a:t>Do 2025 wciąż bardziej skoncentrowane na swoim wewnętrznym rozwoju niż na zmienianiu świata</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b="1" smtClean="0">
                <a:latin typeface="Arial Black" pitchFamily="34" charset="0"/>
              </a:rPr>
              <a:t>Kapitalizm państwowy – inna niż była na Zachodzie droga rozwoju,</a:t>
            </a:r>
            <a:endParaRPr lang="pl-PL" sz="2800" b="1" smtClean="0">
              <a:latin typeface="Arial Black" pitchFamily="34" charset="0"/>
            </a:endParaRP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b="1" smtClean="0">
                <a:latin typeface="Arial Black" pitchFamily="34" charset="0"/>
              </a:rPr>
              <a:t>Generalnie – historyczne przesunięcie bogactwa i siły ekonomicznej z Zachodu na Wschód</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b="1" smtClean="0">
                <a:latin typeface="Arial Black" pitchFamily="34" charset="0"/>
              </a:rPr>
              <a:t>USA pozostaną najważniejszym aktorem, ale mniej dominujacym</a:t>
            </a:r>
          </a:p>
        </p:txBody>
      </p:sp>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5" name="Symbol zastępczy numeru slajdu 4"/>
          <p:cNvSpPr>
            <a:spLocks noGrp="1"/>
          </p:cNvSpPr>
          <p:nvPr>
            <p:ph type="sldNum" sz="quarter" idx="12"/>
          </p:nvPr>
        </p:nvSpPr>
        <p:spPr/>
        <p:txBody>
          <a:bodyPr/>
          <a:lstStyle/>
          <a:p>
            <a:pPr>
              <a:defRPr/>
            </a:pPr>
            <a:fld id="{426A8BB0-B039-485D-AC57-4CE1AF112C42}" type="slidenum">
              <a:rPr lang="pl-PL" smtClean="0">
                <a:solidFill>
                  <a:prstClr val="black">
                    <a:tint val="75000"/>
                  </a:prstClr>
                </a:solidFill>
              </a:rPr>
              <a:pPr>
                <a:defRPr/>
              </a:pPr>
              <a:t>69</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0974445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daty 1"/>
          <p:cNvSpPr>
            <a:spLocks noGrp="1"/>
          </p:cNvSpPr>
          <p:nvPr>
            <p:ph type="dt" sz="quarter" idx="10"/>
          </p:nvPr>
        </p:nvSpPr>
        <p:spPr/>
        <p:txBody>
          <a:bodyPr/>
          <a:lstStyle/>
          <a:p>
            <a:pPr>
              <a:defRPr/>
            </a:pPr>
            <a:r>
              <a:rPr lang="pl-PL">
                <a:solidFill>
                  <a:prstClr val="black">
                    <a:tint val="75000"/>
                  </a:prstClr>
                </a:solidFill>
              </a:rPr>
              <a:t>UŁaz 2012-13</a:t>
            </a:r>
          </a:p>
        </p:txBody>
      </p:sp>
      <p:sp>
        <p:nvSpPr>
          <p:cNvPr id="24579" name="Symbol zastępczy numeru slajdu 3"/>
          <p:cNvSpPr>
            <a:spLocks noGrp="1"/>
          </p:cNvSpPr>
          <p:nvPr>
            <p:ph type="sldNum" sz="quarter" idx="12"/>
          </p:nvPr>
        </p:nvSpPr>
        <p:spPr/>
        <p:txBody>
          <a:bodyPr/>
          <a:lstStyle/>
          <a:p>
            <a:pPr>
              <a:defRPr/>
            </a:pPr>
            <a:fld id="{8EA63B8F-EB58-4E46-8527-23D67BD73573}" type="slidenum">
              <a:rPr lang="pl-PL">
                <a:solidFill>
                  <a:prstClr val="black">
                    <a:tint val="75000"/>
                  </a:prstClr>
                </a:solidFill>
              </a:rPr>
              <a:pPr>
                <a:defRPr/>
              </a:pPr>
              <a:t>7</a:t>
            </a:fld>
            <a:endParaRPr lang="pl-PL">
              <a:solidFill>
                <a:prstClr val="black">
                  <a:tint val="75000"/>
                </a:prstClr>
              </a:solidFill>
            </a:endParaRPr>
          </a:p>
        </p:txBody>
      </p:sp>
      <p:sp>
        <p:nvSpPr>
          <p:cNvPr id="79876" name="WordArt 4"/>
          <p:cNvSpPr>
            <a:spLocks noChangeArrowheads="1" noChangeShapeType="1" noTextEdit="1"/>
          </p:cNvSpPr>
          <p:nvPr/>
        </p:nvSpPr>
        <p:spPr bwMode="auto">
          <a:xfrm rot="-1202233">
            <a:off x="1689100" y="2865438"/>
            <a:ext cx="6026150" cy="15843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pl-PL" sz="3600" kern="10">
                <a:ln w="19050">
                  <a:solidFill>
                    <a:srgbClr val="99CCFF"/>
                  </a:solidFill>
                  <a:miter lim="800000"/>
                  <a:headEnd/>
                  <a:tailEnd/>
                </a:ln>
                <a:solidFill>
                  <a:srgbClr val="0066CC"/>
                </a:solidFill>
                <a:effectLst>
                  <a:outerShdw dist="35921" dir="2700000" algn="ctr" rotWithShape="0">
                    <a:srgbClr val="990000"/>
                  </a:outerShdw>
                </a:effectLst>
                <a:latin typeface="Impact"/>
                <a:cs typeface="Arial" pitchFamily="34" charset="0"/>
              </a:rPr>
              <a:t>ZASADY </a:t>
            </a:r>
          </a:p>
          <a:p>
            <a:pPr algn="ctr" fontAlgn="base">
              <a:spcBef>
                <a:spcPct val="0"/>
              </a:spcBef>
              <a:spcAft>
                <a:spcPct val="0"/>
              </a:spcAft>
            </a:pPr>
            <a:r>
              <a:rPr lang="pl-PL" sz="3600" kern="10">
                <a:ln w="19050">
                  <a:solidFill>
                    <a:srgbClr val="99CCFF"/>
                  </a:solidFill>
                  <a:miter lim="800000"/>
                  <a:headEnd/>
                  <a:tailEnd/>
                </a:ln>
                <a:solidFill>
                  <a:srgbClr val="0066CC"/>
                </a:solidFill>
                <a:effectLst>
                  <a:outerShdw dist="35921" dir="2700000" algn="ctr" rotWithShape="0">
                    <a:srgbClr val="990000"/>
                  </a:outerShdw>
                </a:effectLst>
                <a:latin typeface="Impact"/>
                <a:cs typeface="Arial" pitchFamily="34" charset="0"/>
              </a:rPr>
              <a:t>UŻYCIA SIŁY</a:t>
            </a: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6575381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ymbol zastępczy zawartości 1"/>
          <p:cNvSpPr>
            <a:spLocks noGrp="1"/>
          </p:cNvSpPr>
          <p:nvPr>
            <p:ph idx="1"/>
          </p:nvPr>
        </p:nvSpPr>
        <p:spPr>
          <a:xfrm>
            <a:off x="285750" y="1428750"/>
            <a:ext cx="8229600" cy="4525963"/>
          </a:xfrm>
        </p:spPr>
        <p:txBody>
          <a:bodyPr/>
          <a:lstStyle/>
          <a:p>
            <a:r>
              <a:rPr lang="pl-PL" sz="3600" b="1" smtClean="0">
                <a:latin typeface="Arial Black" pitchFamily="34" charset="0"/>
              </a:rPr>
              <a:t>Wspólnota Niepodległych Państw </a:t>
            </a:r>
            <a:r>
              <a:rPr lang="pl-PL" sz="3600" b="1" smtClean="0">
                <a:solidFill>
                  <a:srgbClr val="00B0F0"/>
                </a:solidFill>
                <a:latin typeface="Arial Black" pitchFamily="34" charset="0"/>
              </a:rPr>
              <a:t>(rosyjski odpowiednik UE?)</a:t>
            </a:r>
            <a:r>
              <a:rPr lang="pl-PL" sz="3600" b="1" smtClean="0">
                <a:latin typeface="Arial Black" pitchFamily="34" charset="0"/>
              </a:rPr>
              <a:t> </a:t>
            </a:r>
          </a:p>
          <a:p>
            <a:r>
              <a:rPr lang="pl-PL" sz="3600" b="1" smtClean="0">
                <a:latin typeface="Arial Black" pitchFamily="34" charset="0"/>
              </a:rPr>
              <a:t>Organizacja Traktatu o Kolektywnym Bezpieczeństwie </a:t>
            </a:r>
            <a:r>
              <a:rPr lang="pl-PL" sz="3600" b="1" smtClean="0">
                <a:solidFill>
                  <a:srgbClr val="00B0F0"/>
                </a:solidFill>
                <a:latin typeface="Arial Black" pitchFamily="34" charset="0"/>
              </a:rPr>
              <a:t>(rosyjski odpowiednik NATO?)</a:t>
            </a:r>
          </a:p>
          <a:p>
            <a:r>
              <a:rPr lang="pl-PL" sz="3600" b="1" smtClean="0">
                <a:latin typeface="Arial Black" pitchFamily="34" charset="0"/>
              </a:rPr>
              <a:t>Szanghajska Organizacja Współpracy</a:t>
            </a:r>
            <a:endParaRPr lang="pl-PL" sz="3600" b="1" smtClean="0">
              <a:solidFill>
                <a:srgbClr val="00B0F0"/>
              </a:solidFill>
              <a:latin typeface="Arial Black" pitchFamily="34" charset="0"/>
            </a:endParaRPr>
          </a:p>
        </p:txBody>
      </p:sp>
      <p:sp>
        <p:nvSpPr>
          <p:cNvPr id="144387" name="Tytuł 2"/>
          <p:cNvSpPr>
            <a:spLocks noGrp="1"/>
          </p:cNvSpPr>
          <p:nvPr>
            <p:ph type="title"/>
          </p:nvPr>
        </p:nvSpPr>
        <p:spPr>
          <a:xfrm>
            <a:off x="500063" y="285750"/>
            <a:ext cx="8229600" cy="1143000"/>
          </a:xfrm>
        </p:spPr>
        <p:txBody>
          <a:bodyPr/>
          <a:lstStyle/>
          <a:p>
            <a:r>
              <a:rPr lang="pl-PL" smtClean="0"/>
              <a:t>Organizacje euroazjatyckie</a:t>
            </a:r>
          </a:p>
        </p:txBody>
      </p:sp>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0995E787-FFC2-4FA1-A893-CF41B0CCB117}" type="slidenum">
              <a:rPr lang="pl-PL" smtClean="0">
                <a:solidFill>
                  <a:prstClr val="black">
                    <a:tint val="75000"/>
                  </a:prstClr>
                </a:solidFill>
              </a:rPr>
              <a:pPr>
                <a:defRPr/>
              </a:pPr>
              <a:t>70</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34130298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1"/>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eaLnBrk="1" fontAlgn="base" hangingPunct="1">
              <a:lnSpc>
                <a:spcPct val="93000"/>
              </a:lnSpc>
              <a:spcBef>
                <a:spcPct val="0"/>
              </a:spcBef>
              <a:spcAft>
                <a:spcPct val="0"/>
              </a:spcAft>
              <a:buClr>
                <a:srgbClr val="000000"/>
              </a:buClr>
              <a:buSzPct val="100000"/>
              <a:buFont typeface="Arial" pitchFamily="34" charset="0"/>
              <a:buNone/>
            </a:pPr>
            <a:r>
              <a:rPr lang="en-GB" sz="1400">
                <a:solidFill>
                  <a:srgbClr val="000000"/>
                </a:solidFill>
              </a:rPr>
              <a:t>Październik 2007</a:t>
            </a:r>
          </a:p>
        </p:txBody>
      </p:sp>
      <p:sp>
        <p:nvSpPr>
          <p:cNvPr id="145411" name="Text Box 2"/>
          <p:cNvSpPr txBox="1">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fontAlgn="base" hangingPunct="1">
              <a:lnSpc>
                <a:spcPct val="93000"/>
              </a:lnSpc>
              <a:spcBef>
                <a:spcPct val="0"/>
              </a:spcBef>
              <a:spcAft>
                <a:spcPct val="0"/>
              </a:spcAft>
              <a:buClr>
                <a:srgbClr val="000000"/>
              </a:buClr>
              <a:buSzPct val="100000"/>
              <a:buFont typeface="Arial" pitchFamily="34" charset="0"/>
              <a:buNone/>
            </a:pPr>
            <a:r>
              <a:rPr lang="en-GB" sz="1400">
                <a:solidFill>
                  <a:srgbClr val="000000"/>
                </a:solidFill>
              </a:rPr>
              <a:t>WSHiP</a:t>
            </a:r>
          </a:p>
        </p:txBody>
      </p:sp>
      <p:sp>
        <p:nvSpPr>
          <p:cNvPr id="145412"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r" eaLnBrk="1" fontAlgn="base" hangingPunct="1">
              <a:lnSpc>
                <a:spcPct val="93000"/>
              </a:lnSpc>
              <a:spcBef>
                <a:spcPct val="0"/>
              </a:spcBef>
              <a:spcAft>
                <a:spcPct val="0"/>
              </a:spcAft>
              <a:buClr>
                <a:srgbClr val="000000"/>
              </a:buClr>
              <a:buSzPct val="100000"/>
              <a:buFont typeface="Arial" pitchFamily="34" charset="0"/>
              <a:buNone/>
            </a:pPr>
            <a:fld id="{4AF034D1-DA5B-4458-A5B2-B5D6ABD9F828}" type="slidenum">
              <a:rPr lang="en-GB" sz="1400">
                <a:solidFill>
                  <a:srgbClr val="000000"/>
                </a:solidFill>
              </a:rPr>
              <a:pPr algn="r" eaLnBrk="1" fontAlgn="base" hangingPunct="1">
                <a:lnSpc>
                  <a:spcPct val="93000"/>
                </a:lnSpc>
                <a:spcBef>
                  <a:spcPct val="0"/>
                </a:spcBef>
                <a:spcAft>
                  <a:spcPct val="0"/>
                </a:spcAft>
                <a:buClr>
                  <a:srgbClr val="000000"/>
                </a:buClr>
                <a:buSzPct val="100000"/>
                <a:buFont typeface="Arial" pitchFamily="34" charset="0"/>
                <a:buNone/>
              </a:pPr>
              <a:t>71</a:t>
            </a:fld>
            <a:endParaRPr lang="en-GB" sz="1400">
              <a:solidFill>
                <a:srgbClr val="000000"/>
              </a:solidFill>
            </a:endParaRPr>
          </a:p>
        </p:txBody>
      </p:sp>
      <p:sp>
        <p:nvSpPr>
          <p:cNvPr id="145413" name="Text Box 4"/>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fontAlgn="base" hangingPunct="1">
              <a:lnSpc>
                <a:spcPct val="93000"/>
              </a:lnSpc>
              <a:spcBef>
                <a:spcPct val="0"/>
              </a:spcBef>
              <a:spcAft>
                <a:spcPct val="0"/>
              </a:spcAft>
              <a:buClr>
                <a:srgbClr val="000000"/>
              </a:buClr>
              <a:buSzPct val="100000"/>
              <a:buFont typeface="Arial" pitchFamily="34" charset="0"/>
              <a:buNone/>
            </a:pPr>
            <a:r>
              <a:rPr lang="pl-PL" sz="4400">
                <a:solidFill>
                  <a:srgbClr val="000000"/>
                </a:solidFill>
              </a:rPr>
              <a:t>Inni ważni gracze</a:t>
            </a:r>
            <a:endParaRPr lang="en-GB" sz="4400">
              <a:solidFill>
                <a:srgbClr val="000000"/>
              </a:solidFill>
            </a:endParaRPr>
          </a:p>
        </p:txBody>
      </p:sp>
      <p:sp>
        <p:nvSpPr>
          <p:cNvPr id="145414" name="Text Box 5"/>
          <p:cNvSpPr txBox="1">
            <a:spLocks noChangeArrowheads="1"/>
          </p:cNvSpPr>
          <p:nvPr/>
        </p:nvSpPr>
        <p:spPr bwMode="auto">
          <a:xfrm>
            <a:off x="214313" y="1268413"/>
            <a:ext cx="8486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1pPr>
            <a:lvl2pPr marL="742950" indent="-28575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2pPr>
            <a:lvl3pPr marL="1143000" indent="-22860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3pPr>
            <a:lvl4pPr marL="1600200" indent="-22860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4pPr>
            <a:lvl5pPr marL="2057400" indent="-22860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tx1"/>
                </a:solidFill>
                <a:latin typeface="Arial" pitchFamily="34" charset="0"/>
                <a:cs typeface="Arial" pitchFamily="34" charset="0"/>
              </a:defRPr>
            </a:lvl9pPr>
          </a:lstStyle>
          <a:p>
            <a:pPr eaLnBrk="1" fontAlgn="base" hangingPunct="1">
              <a:lnSpc>
                <a:spcPct val="93000"/>
              </a:lnSpc>
              <a:spcBef>
                <a:spcPts val="800"/>
              </a:spcBef>
              <a:spcAft>
                <a:spcPct val="0"/>
              </a:spcAft>
              <a:buClr>
                <a:srgbClr val="000000"/>
              </a:buClr>
              <a:buSzPct val="100000"/>
              <a:buFont typeface="Arial" pitchFamily="34" charset="0"/>
              <a:buChar char="•"/>
            </a:pPr>
            <a:r>
              <a:rPr lang="en-GB" sz="3200" b="1">
                <a:solidFill>
                  <a:srgbClr val="000000"/>
                </a:solidFill>
                <a:latin typeface="Arial Black" pitchFamily="34" charset="0"/>
              </a:rPr>
              <a:t>Francja – ambicje przewodzenia</a:t>
            </a:r>
          </a:p>
          <a:p>
            <a:pPr eaLnBrk="1" fontAlgn="base" hangingPunct="1">
              <a:lnSpc>
                <a:spcPct val="93000"/>
              </a:lnSpc>
              <a:spcBef>
                <a:spcPts val="800"/>
              </a:spcBef>
              <a:spcAft>
                <a:spcPct val="0"/>
              </a:spcAft>
              <a:buClr>
                <a:srgbClr val="000000"/>
              </a:buClr>
              <a:buSzPct val="100000"/>
              <a:buFont typeface="Arial" pitchFamily="34" charset="0"/>
              <a:buChar char="•"/>
            </a:pPr>
            <a:r>
              <a:rPr lang="en-GB" sz="3200" b="1">
                <a:solidFill>
                  <a:srgbClr val="000000"/>
                </a:solidFill>
                <a:latin typeface="Arial Black" pitchFamily="34" charset="0"/>
              </a:rPr>
              <a:t>Wielka Brytania – pragmatyzm, strategia balansowania</a:t>
            </a:r>
          </a:p>
          <a:p>
            <a:pPr eaLnBrk="1" fontAlgn="base" hangingPunct="1">
              <a:lnSpc>
                <a:spcPct val="93000"/>
              </a:lnSpc>
              <a:spcBef>
                <a:spcPts val="800"/>
              </a:spcBef>
              <a:spcAft>
                <a:spcPct val="0"/>
              </a:spcAft>
              <a:buClr>
                <a:srgbClr val="000000"/>
              </a:buClr>
              <a:buSzPct val="100000"/>
              <a:buFont typeface="Arial" pitchFamily="34" charset="0"/>
              <a:buChar char="•"/>
            </a:pPr>
            <a:r>
              <a:rPr lang="en-GB" sz="3200" b="1">
                <a:solidFill>
                  <a:srgbClr val="000000"/>
                </a:solidFill>
                <a:latin typeface="Arial Black" pitchFamily="34" charset="0"/>
              </a:rPr>
              <a:t>Niemcy – siła gospodarcza, politycznie - w punkcie zwrotnym?</a:t>
            </a:r>
            <a:endParaRPr lang="pl-PL" sz="3200" b="1">
              <a:solidFill>
                <a:srgbClr val="000000"/>
              </a:solidFill>
              <a:latin typeface="Arial Black" pitchFamily="34" charset="0"/>
            </a:endParaRPr>
          </a:p>
          <a:p>
            <a:pPr eaLnBrk="1" fontAlgn="base" hangingPunct="1">
              <a:lnSpc>
                <a:spcPct val="93000"/>
              </a:lnSpc>
              <a:spcBef>
                <a:spcPts val="800"/>
              </a:spcBef>
              <a:spcAft>
                <a:spcPct val="0"/>
              </a:spcAft>
              <a:buClr>
                <a:srgbClr val="000000"/>
              </a:buClr>
              <a:buSzPct val="100000"/>
              <a:buFont typeface="Arial" pitchFamily="34" charset="0"/>
              <a:buChar char="•"/>
            </a:pPr>
            <a:r>
              <a:rPr lang="pl-PL" sz="3200" b="1">
                <a:solidFill>
                  <a:srgbClr val="000000"/>
                </a:solidFill>
                <a:latin typeface="Arial Black" pitchFamily="34" charset="0"/>
              </a:rPr>
              <a:t>Turcja – mocarstwo regionalne</a:t>
            </a:r>
          </a:p>
          <a:p>
            <a:pPr eaLnBrk="1" fontAlgn="base" hangingPunct="1">
              <a:lnSpc>
                <a:spcPct val="75000"/>
              </a:lnSpc>
              <a:spcBef>
                <a:spcPts val="1100"/>
              </a:spcBef>
              <a:spcAft>
                <a:spcPct val="0"/>
              </a:spcAft>
              <a:buClr>
                <a:srgbClr val="000000"/>
              </a:buClr>
              <a:buSzPct val="100000"/>
              <a:buFont typeface="Arial" pitchFamily="34" charset="0"/>
              <a:buChar char="•"/>
            </a:pPr>
            <a:r>
              <a:rPr lang="en-GB" sz="3200" b="1">
                <a:solidFill>
                  <a:srgbClr val="000000"/>
                </a:solidFill>
                <a:latin typeface="Arial Black" pitchFamily="34" charset="0"/>
              </a:rPr>
              <a:t>Japonia – jak Niemcy</a:t>
            </a:r>
          </a:p>
          <a:p>
            <a:pPr eaLnBrk="1" fontAlgn="base" hangingPunct="1">
              <a:lnSpc>
                <a:spcPct val="75000"/>
              </a:lnSpc>
              <a:spcBef>
                <a:spcPts val="1100"/>
              </a:spcBef>
              <a:spcAft>
                <a:spcPct val="0"/>
              </a:spcAft>
              <a:buClr>
                <a:srgbClr val="000000"/>
              </a:buClr>
              <a:buSzPct val="100000"/>
              <a:buFont typeface="Arial" pitchFamily="34" charset="0"/>
              <a:buChar char="•"/>
            </a:pPr>
            <a:r>
              <a:rPr lang="en-GB" sz="3200" b="1">
                <a:solidFill>
                  <a:srgbClr val="000000"/>
                </a:solidFill>
                <a:latin typeface="Arial Black" pitchFamily="34" charset="0"/>
              </a:rPr>
              <a:t>Pakistan – </a:t>
            </a:r>
            <a:r>
              <a:rPr lang="pl-PL" sz="3200" b="1">
                <a:solidFill>
                  <a:srgbClr val="000000"/>
                </a:solidFill>
                <a:latin typeface="Arial Black" pitchFamily="34" charset="0"/>
              </a:rPr>
              <a:t>tykająca bomba nuklearna</a:t>
            </a:r>
            <a:endParaRPr lang="en-GB" sz="3200" b="1">
              <a:solidFill>
                <a:srgbClr val="000000"/>
              </a:solidFill>
              <a:latin typeface="Arial Black" pitchFamily="34" charset="0"/>
            </a:endParaRPr>
          </a:p>
          <a:p>
            <a:pPr eaLnBrk="1" fontAlgn="base" hangingPunct="1">
              <a:lnSpc>
                <a:spcPct val="75000"/>
              </a:lnSpc>
              <a:spcBef>
                <a:spcPts val="1100"/>
              </a:spcBef>
              <a:spcAft>
                <a:spcPct val="0"/>
              </a:spcAft>
              <a:buClr>
                <a:srgbClr val="000000"/>
              </a:buClr>
              <a:buSzPct val="100000"/>
              <a:buFont typeface="Arial" pitchFamily="34" charset="0"/>
              <a:buChar char="•"/>
            </a:pPr>
            <a:r>
              <a:rPr lang="en-GB" sz="3200" b="1">
                <a:solidFill>
                  <a:srgbClr val="000000"/>
                </a:solidFill>
                <a:latin typeface="Arial Black" pitchFamily="34" charset="0"/>
              </a:rPr>
              <a:t>Izrael – siła wpływów</a:t>
            </a:r>
          </a:p>
        </p:txBody>
      </p:sp>
      <p:sp>
        <p:nvSpPr>
          <p:cNvPr id="7" name="Symbol zastępczy daty 6"/>
          <p:cNvSpPr>
            <a:spLocks noGrp="1"/>
          </p:cNvSpPr>
          <p:nvPr>
            <p:ph type="dt" sz="quarter" idx="10"/>
          </p:nvPr>
        </p:nvSpPr>
        <p:spPr/>
        <p:txBody>
          <a:bodyPr/>
          <a:lstStyle/>
          <a:p>
            <a:pPr>
              <a:defRPr/>
            </a:pPr>
            <a:r>
              <a:rPr lang="pl-PL">
                <a:solidFill>
                  <a:prstClr val="black">
                    <a:tint val="75000"/>
                  </a:prstClr>
                </a:solidFill>
              </a:rPr>
              <a:t>UŁaz 2012-13</a:t>
            </a:r>
          </a:p>
        </p:txBody>
      </p:sp>
      <p:sp>
        <p:nvSpPr>
          <p:cNvPr id="8" name="Symbol zastępczy numeru slajdu 7"/>
          <p:cNvSpPr>
            <a:spLocks noGrp="1"/>
          </p:cNvSpPr>
          <p:nvPr>
            <p:ph type="sldNum" sz="quarter" idx="12"/>
          </p:nvPr>
        </p:nvSpPr>
        <p:spPr/>
        <p:txBody>
          <a:bodyPr/>
          <a:lstStyle/>
          <a:p>
            <a:pPr>
              <a:defRPr/>
            </a:pPr>
            <a:fld id="{A5F38176-8DBD-4691-AF5F-B00CF63B7F3A}" type="slidenum">
              <a:rPr lang="pl-PL" smtClean="0">
                <a:solidFill>
                  <a:prstClr val="black">
                    <a:tint val="75000"/>
                  </a:prstClr>
                </a:solidFill>
              </a:rPr>
              <a:pPr>
                <a:defRPr/>
              </a:pPr>
              <a:t>71</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2446244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7938"/>
            <a:ext cx="9097962"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Symbol zastępczy daty 2"/>
          <p:cNvSpPr>
            <a:spLocks noGrp="1"/>
          </p:cNvSpPr>
          <p:nvPr>
            <p:ph type="dt" sz="quarter" idx="10"/>
          </p:nvPr>
        </p:nvSpPr>
        <p:spPr/>
        <p:txBody>
          <a:bodyPr/>
          <a:lstStyle/>
          <a:p>
            <a:pPr>
              <a:defRPr/>
            </a:pPr>
            <a:r>
              <a:rPr lang="pl-PL">
                <a:solidFill>
                  <a:prstClr val="black">
                    <a:tint val="75000"/>
                  </a:prstClr>
                </a:solidFill>
              </a:rPr>
              <a:t>UŁaz 2012-13</a:t>
            </a:r>
          </a:p>
        </p:txBody>
      </p:sp>
      <p:sp>
        <p:nvSpPr>
          <p:cNvPr id="4" name="Symbol zastępczy numeru slajdu 3"/>
          <p:cNvSpPr>
            <a:spLocks noGrp="1"/>
          </p:cNvSpPr>
          <p:nvPr>
            <p:ph type="sldNum" sz="quarter" idx="12"/>
          </p:nvPr>
        </p:nvSpPr>
        <p:spPr/>
        <p:txBody>
          <a:bodyPr/>
          <a:lstStyle/>
          <a:p>
            <a:pPr>
              <a:defRPr/>
            </a:pPr>
            <a:fld id="{1BAFA77E-2A71-45E2-A73B-D6FA30BC63A2}" type="slidenum">
              <a:rPr lang="pl-PL" smtClean="0">
                <a:solidFill>
                  <a:prstClr val="black">
                    <a:tint val="75000"/>
                  </a:prstClr>
                </a:solidFill>
              </a:rPr>
              <a:pPr>
                <a:defRPr/>
              </a:pPr>
              <a:t>72</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2666058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p:cNvSpPr>
            <a:spLocks noGrp="1" noChangeArrowheads="1"/>
          </p:cNvSpPr>
          <p:nvPr>
            <p:ph type="title"/>
          </p:nvPr>
        </p:nvSpPr>
        <p:spPr>
          <a:xfrm>
            <a:off x="428625" y="0"/>
            <a:ext cx="8228013" cy="1344613"/>
          </a:xfrm>
        </p:spPr>
        <p:txBody>
          <a:bodyPr/>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t>Pozapaństwowe podmioty</a:t>
            </a:r>
          </a:p>
        </p:txBody>
      </p:sp>
      <p:sp>
        <p:nvSpPr>
          <p:cNvPr id="147459" name="Rectangle 2"/>
          <p:cNvSpPr>
            <a:spLocks noGrp="1" noChangeArrowheads="1"/>
          </p:cNvSpPr>
          <p:nvPr>
            <p:ph type="body" idx="1"/>
          </p:nvPr>
        </p:nvSpPr>
        <p:spPr>
          <a:xfrm>
            <a:off x="214313" y="1071563"/>
            <a:ext cx="8470900" cy="4437062"/>
          </a:xfrm>
        </p:spPr>
        <p:txBody>
          <a:bodyPr/>
          <a:lstStyle/>
          <a:p>
            <a:pPr>
              <a:lnSpc>
                <a:spcPct val="88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l-PL" sz="2400" b="1" smtClean="0">
                <a:latin typeface="Arial Black" pitchFamily="34" charset="0"/>
                <a:cs typeface="Times New Roman" pitchFamily="18" charset="0"/>
              </a:rPr>
              <a:t>Dalszy względny (w stosunku do tradycyjnych państw) wzrost siły różnych podmiotów niepaństwowych  (organizacje biznesowe, plemienne, religijne, sieci terrorystyczne, kryminalne itp.)</a:t>
            </a:r>
          </a:p>
          <a:p>
            <a:pPr>
              <a:lnSpc>
                <a:spcPct val="88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l-PL" sz="2400" b="1" smtClean="0">
                <a:latin typeface="Arial Black" pitchFamily="34" charset="0"/>
                <a:cs typeface="Times New Roman" pitchFamily="18" charset="0"/>
              </a:rPr>
              <a:t>Niektóre państwa mogą nawet być przejmowane i prowadzone przez sieci przestępcze</a:t>
            </a:r>
          </a:p>
          <a:p>
            <a:pPr>
              <a:lnSpc>
                <a:spcPct val="88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l-PL" sz="2400" b="1" smtClean="0">
                <a:latin typeface="Arial Black" pitchFamily="34" charset="0"/>
                <a:cs typeface="Times New Roman" pitchFamily="18" charset="0"/>
              </a:rPr>
              <a:t>W niektórych regionach Afryki i Azji Płd. tradycyjnie pojmowane państwa mogą wręcz zanikać z powodu niezdolności rządów do zapewnienia podstawowych potrzeb, w tym bezpieczeństwa</a:t>
            </a:r>
          </a:p>
          <a:p>
            <a:pPr>
              <a:lnSpc>
                <a:spcPct val="88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b="1" smtClean="0">
              <a:latin typeface="Arial Black" pitchFamily="34" charset="0"/>
              <a:cs typeface="Times New Roman" pitchFamily="18" charset="0"/>
            </a:endParaRPr>
          </a:p>
          <a:p>
            <a:pPr>
              <a:lnSpc>
                <a:spcPct val="88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i="1" smtClean="0">
                <a:latin typeface="Arial Black" pitchFamily="34" charset="0"/>
                <a:ea typeface="Times-BoldItalic"/>
                <a:cs typeface="Times-BoldItalic"/>
              </a:rPr>
              <a:t>Global Trends 2025: A Transformed World, November 2008</a:t>
            </a:r>
            <a:r>
              <a:rPr lang="pl-PL" sz="2400" b="1" i="1" smtClean="0">
                <a:latin typeface="Arial Black" pitchFamily="34" charset="0"/>
                <a:ea typeface="Times-BoldItalic"/>
                <a:cs typeface="Times-BoldItalic"/>
              </a:rPr>
              <a:t> </a:t>
            </a:r>
            <a:endParaRPr lang="en-GB" sz="2400" b="1" i="1" smtClean="0">
              <a:latin typeface="Arial Black" pitchFamily="34" charset="0"/>
              <a:ea typeface="Times-BoldItalic"/>
              <a:cs typeface="Times-BoldItalic"/>
            </a:endParaRPr>
          </a:p>
        </p:txBody>
      </p:sp>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5" name="Symbol zastępczy numeru slajdu 4"/>
          <p:cNvSpPr>
            <a:spLocks noGrp="1"/>
          </p:cNvSpPr>
          <p:nvPr>
            <p:ph type="sldNum" sz="quarter" idx="12"/>
          </p:nvPr>
        </p:nvSpPr>
        <p:spPr/>
        <p:txBody>
          <a:bodyPr/>
          <a:lstStyle/>
          <a:p>
            <a:pPr>
              <a:defRPr/>
            </a:pPr>
            <a:fld id="{E03AA048-10F9-40DB-ABE6-FF329FF0BE78}" type="slidenum">
              <a:rPr lang="pl-PL" smtClean="0">
                <a:solidFill>
                  <a:prstClr val="black">
                    <a:tint val="75000"/>
                  </a:prstClr>
                </a:solidFill>
              </a:rPr>
              <a:pPr>
                <a:defRPr/>
              </a:pPr>
              <a:t>73</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42705070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ytuł 1"/>
          <p:cNvSpPr>
            <a:spLocks noGrp="1"/>
          </p:cNvSpPr>
          <p:nvPr>
            <p:ph type="title"/>
          </p:nvPr>
        </p:nvSpPr>
        <p:spPr>
          <a:xfrm>
            <a:off x="500063" y="428625"/>
            <a:ext cx="8229600" cy="1143000"/>
          </a:xfrm>
        </p:spPr>
        <p:txBody>
          <a:bodyPr rtlCol="0">
            <a:normAutofit fontScale="90000"/>
          </a:bodyPr>
          <a:lstStyle/>
          <a:p>
            <a:pPr eaLnBrk="1" fontAlgn="auto" hangingPunct="1">
              <a:spcAft>
                <a:spcPts val="0"/>
              </a:spcAft>
              <a:defRPr/>
            </a:pPr>
            <a:r>
              <a:rPr lang="pl-PL" smtClean="0"/>
              <a:t>Prawo użycia siły</a:t>
            </a:r>
            <a:br>
              <a:rPr lang="pl-PL" smtClean="0"/>
            </a:br>
            <a:endParaRPr lang="pl-PL" smtClean="0"/>
          </a:p>
        </p:txBody>
      </p:sp>
      <p:sp>
        <p:nvSpPr>
          <p:cNvPr id="80899" name="Symbol zastępczy zawartości 2"/>
          <p:cNvSpPr>
            <a:spLocks noGrp="1"/>
          </p:cNvSpPr>
          <p:nvPr>
            <p:ph idx="1"/>
          </p:nvPr>
        </p:nvSpPr>
        <p:spPr/>
        <p:txBody>
          <a:bodyPr/>
          <a:lstStyle/>
          <a:p>
            <a:pPr eaLnBrk="1" hangingPunct="1"/>
            <a:r>
              <a:rPr lang="en-GB" sz="1800" b="1" smtClean="0">
                <a:latin typeface="Arial Black" pitchFamily="34" charset="0"/>
              </a:rPr>
              <a:t>The Charter of the United Nations prohibits the use of force against another state except where the Security Council has authorised the use of force to maintain or restore international peace and security; and where a state is exercising its inherent right of individual or collective self-defence recognised by Article 51 of the Charter. </a:t>
            </a:r>
            <a:r>
              <a:rPr lang="en-GB" sz="1800" smtClean="0">
                <a:latin typeface="Arial Black" pitchFamily="34" charset="0"/>
              </a:rPr>
              <a:t>The question whether there is also a right to take action in exceptional circumstances of humanitarian emergency, or to protect fundamental rights, is not dealt with here; nothing in this paper can be regarded as prejudicing the question one way or the other. Although Article 51 mentions the right of collective self-defence, this study deals only with individual self-defence.</a:t>
            </a:r>
            <a:endParaRPr lang="pl-PL" sz="1800" smtClean="0">
              <a:latin typeface="Arial Black" pitchFamily="34" charset="0"/>
            </a:endParaRPr>
          </a:p>
          <a:p>
            <a:pPr eaLnBrk="1" hangingPunct="1"/>
            <a:endParaRPr lang="pl-PL" sz="1800" smtClean="0">
              <a:latin typeface="Arial Black" pitchFamily="34" charset="0"/>
            </a:endParaRPr>
          </a:p>
          <a:p>
            <a:pPr eaLnBrk="1" hangingPunct="1"/>
            <a:r>
              <a:rPr lang="pl-PL" sz="1800" smtClean="0">
                <a:latin typeface="Arial Black" pitchFamily="34" charset="0"/>
              </a:rPr>
              <a:t>Wg: </a:t>
            </a:r>
            <a:r>
              <a:rPr lang="en-GB" sz="1800" b="1" smtClean="0">
                <a:latin typeface="Arial Black" pitchFamily="34" charset="0"/>
              </a:rPr>
              <a:t>PRINCIPLES OF INTERNATIONAL LAW ON THE USE OF FORCE BY STATES IN SELF-DEFENCE</a:t>
            </a:r>
            <a:r>
              <a:rPr lang="pl-PL" sz="1800" b="1" smtClean="0">
                <a:latin typeface="Arial Black" pitchFamily="34" charset="0"/>
              </a:rPr>
              <a:t>, </a:t>
            </a:r>
            <a:r>
              <a:rPr lang="en-GB" sz="1800" b="1" smtClean="0">
                <a:latin typeface="Arial Black" pitchFamily="34" charset="0"/>
              </a:rPr>
              <a:t>Chatham House </a:t>
            </a:r>
            <a:r>
              <a:rPr lang="pl-PL" sz="1800" b="1" smtClean="0">
                <a:latin typeface="Arial Black" pitchFamily="34" charset="0"/>
              </a:rPr>
              <a:t>, </a:t>
            </a:r>
            <a:r>
              <a:rPr lang="en-GB" sz="1800" b="1" smtClean="0">
                <a:latin typeface="Arial Black" pitchFamily="34" charset="0"/>
              </a:rPr>
              <a:t>The Royal Institute of International Affairs, 2005</a:t>
            </a:r>
            <a:endParaRPr lang="pl-PL" sz="1800" smtClean="0">
              <a:latin typeface="Arial Black" pitchFamily="34" charset="0"/>
            </a:endParaRPr>
          </a:p>
          <a:p>
            <a:pPr eaLnBrk="1" hangingPunct="1"/>
            <a:endParaRPr lang="pl-PL" sz="1800" b="1" smtClean="0">
              <a:latin typeface="Arial Black" pitchFamily="34" charset="0"/>
            </a:endParaRPr>
          </a:p>
          <a:p>
            <a:pPr eaLnBrk="1" hangingPunct="1"/>
            <a:endParaRPr lang="pl-PL" sz="1800" smtClean="0">
              <a:latin typeface="Arial Black" pitchFamily="34" charset="0"/>
            </a:endParaRPr>
          </a:p>
          <a:p>
            <a:pPr eaLnBrk="1" hangingPunct="1"/>
            <a:endParaRPr lang="pl-PL" sz="1800" smtClean="0">
              <a:latin typeface="Arial Black" pitchFamily="34" charset="0"/>
            </a:endParaRPr>
          </a:p>
        </p:txBody>
      </p:sp>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EB34B9F0-8DF2-449F-B7A3-D08A1BCDE032}" type="slidenum">
              <a:rPr lang="pl-PL">
                <a:solidFill>
                  <a:prstClr val="black">
                    <a:tint val="75000"/>
                  </a:prstClr>
                </a:solidFill>
              </a:rPr>
              <a:pPr>
                <a:defRPr/>
              </a:pPr>
              <a:t>8</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2385358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ytuł 1"/>
          <p:cNvSpPr>
            <a:spLocks noGrp="1"/>
          </p:cNvSpPr>
          <p:nvPr>
            <p:ph type="title"/>
          </p:nvPr>
        </p:nvSpPr>
        <p:spPr/>
        <p:txBody>
          <a:bodyPr/>
          <a:lstStyle/>
          <a:p>
            <a:pPr eaLnBrk="1" hangingPunct="1"/>
            <a:r>
              <a:rPr lang="pl-PL" smtClean="0"/>
              <a:t>Prawo do samoobrony</a:t>
            </a:r>
          </a:p>
        </p:txBody>
      </p:sp>
      <p:sp>
        <p:nvSpPr>
          <p:cNvPr id="87043" name="Symbol zastępczy zawartości 2"/>
          <p:cNvSpPr>
            <a:spLocks noGrp="1"/>
          </p:cNvSpPr>
          <p:nvPr>
            <p:ph idx="1"/>
          </p:nvPr>
        </p:nvSpPr>
        <p:spPr/>
        <p:txBody>
          <a:bodyPr rtlCol="0">
            <a:normAutofit fontScale="92500" lnSpcReduction="20000"/>
          </a:bodyPr>
          <a:lstStyle/>
          <a:p>
            <a:pPr eaLnBrk="1" fontAlgn="auto" hangingPunct="1">
              <a:spcAft>
                <a:spcPts val="0"/>
              </a:spcAft>
              <a:defRPr/>
            </a:pPr>
            <a:r>
              <a:rPr lang="en-GB" sz="2400" b="1" i="1" dirty="0" smtClean="0">
                <a:latin typeface="Arial Black" pitchFamily="34" charset="0"/>
              </a:rPr>
              <a:t>The law on self-defence encompasses more than the right to use force in response to an </a:t>
            </a:r>
            <a:r>
              <a:rPr lang="en-GB" sz="2400" b="1" dirty="0" err="1" smtClean="0">
                <a:latin typeface="Arial Black" pitchFamily="34" charset="0"/>
              </a:rPr>
              <a:t>ongoing</a:t>
            </a:r>
            <a:r>
              <a:rPr lang="en-GB" sz="2400" b="1" i="1" dirty="0" smtClean="0">
                <a:latin typeface="Arial Black" pitchFamily="34" charset="0"/>
              </a:rPr>
              <a:t> attack.</a:t>
            </a:r>
            <a:endParaRPr lang="pl-PL" sz="2400" b="1" i="1" dirty="0" smtClean="0">
              <a:latin typeface="Arial Black" pitchFamily="34" charset="0"/>
            </a:endParaRPr>
          </a:p>
          <a:p>
            <a:pPr eaLnBrk="1" fontAlgn="auto" hangingPunct="1">
              <a:spcAft>
                <a:spcPts val="0"/>
              </a:spcAft>
              <a:defRPr/>
            </a:pPr>
            <a:r>
              <a:rPr lang="en-GB" sz="2400" dirty="0" smtClean="0">
                <a:latin typeface="Arial Black" pitchFamily="34" charset="0"/>
              </a:rPr>
              <a:t>Article 51 preserves the right to use force in self-defence “if an armed attack occurs”, until the Council has taken the necessary measures. On one view, the right is confined to circumstances in which an actual armed attack has commenced. But  the view that states have a right to act in self-defence in order to avert the threat of an </a:t>
            </a:r>
            <a:r>
              <a:rPr lang="en-GB" sz="2400" i="1" dirty="0" smtClean="0">
                <a:latin typeface="Arial Black" pitchFamily="34" charset="0"/>
              </a:rPr>
              <a:t>imminent </a:t>
            </a:r>
            <a:r>
              <a:rPr lang="en-GB" sz="2400" dirty="0" smtClean="0">
                <a:latin typeface="Arial Black" pitchFamily="34" charset="0"/>
              </a:rPr>
              <a:t>attack - often referred to as ‘anticipatory self-defence’ -  is widely, though not universally, accepted. It is unrealistic in practice to suppose that self-defence must in all cases await an actual attack. </a:t>
            </a:r>
            <a:endParaRPr lang="pl-PL" sz="2400" dirty="0" smtClean="0">
              <a:latin typeface="Arial Black" pitchFamily="34" charset="0"/>
            </a:endParaRPr>
          </a:p>
          <a:p>
            <a:pPr eaLnBrk="1" fontAlgn="auto" hangingPunct="1">
              <a:spcAft>
                <a:spcPts val="0"/>
              </a:spcAft>
              <a:buFont typeface="Arial" charset="0"/>
              <a:buNone/>
              <a:defRPr/>
            </a:pPr>
            <a:endParaRPr lang="pl-PL" sz="2400" dirty="0" smtClean="0">
              <a:latin typeface="Arial Black" pitchFamily="34" charset="0"/>
            </a:endParaRPr>
          </a:p>
          <a:p>
            <a:pPr eaLnBrk="1" fontAlgn="auto" hangingPunct="1">
              <a:spcAft>
                <a:spcPts val="0"/>
              </a:spcAft>
              <a:defRPr/>
            </a:pPr>
            <a:endParaRPr lang="pl-PL" sz="2400" dirty="0" smtClean="0">
              <a:latin typeface="Arial Black" pitchFamily="34" charset="0"/>
            </a:endParaRPr>
          </a:p>
        </p:txBody>
      </p:sp>
      <p:sp>
        <p:nvSpPr>
          <p:cNvPr id="4" name="Symbol zastępczy daty 3"/>
          <p:cNvSpPr>
            <a:spLocks noGrp="1"/>
          </p:cNvSpPr>
          <p:nvPr>
            <p:ph type="dt" sz="quarter" idx="10"/>
          </p:nvPr>
        </p:nvSpPr>
        <p:spPr/>
        <p:txBody>
          <a:bodyPr/>
          <a:lstStyle/>
          <a:p>
            <a:pPr>
              <a:defRPr/>
            </a:pPr>
            <a:r>
              <a:rPr lang="pl-PL">
                <a:solidFill>
                  <a:prstClr val="black">
                    <a:tint val="75000"/>
                  </a:prstClr>
                </a:solidFill>
              </a:rPr>
              <a:t>UŁaz 2012-13</a:t>
            </a:r>
          </a:p>
        </p:txBody>
      </p:sp>
      <p:sp>
        <p:nvSpPr>
          <p:cNvPr id="6" name="Symbol zastępczy numeru slajdu 5"/>
          <p:cNvSpPr>
            <a:spLocks noGrp="1"/>
          </p:cNvSpPr>
          <p:nvPr>
            <p:ph type="sldNum" sz="quarter" idx="12"/>
          </p:nvPr>
        </p:nvSpPr>
        <p:spPr/>
        <p:txBody>
          <a:bodyPr/>
          <a:lstStyle/>
          <a:p>
            <a:pPr>
              <a:defRPr/>
            </a:pPr>
            <a:fld id="{FF11071E-DFEF-4873-8204-B8D9D753617E}" type="slidenum">
              <a:rPr lang="pl-PL">
                <a:solidFill>
                  <a:prstClr val="black">
                    <a:tint val="75000"/>
                  </a:prstClr>
                </a:solidFill>
              </a:rPr>
              <a:pPr>
                <a:defRPr/>
              </a:pPr>
              <a:t>9</a:t>
            </a:fld>
            <a:endParaRPr lang="pl-PL">
              <a:solidFill>
                <a:prstClr val="black">
                  <a:tint val="75000"/>
                </a:prstClr>
              </a:solidFill>
            </a:endParaRPr>
          </a:p>
        </p:txBody>
      </p:sp>
      <p:sp>
        <p:nvSpPr>
          <p:cNvPr id="2" name="Symbol zastępczy stopki 1"/>
          <p:cNvSpPr>
            <a:spLocks noGrp="1"/>
          </p:cNvSpPr>
          <p:nvPr>
            <p:ph type="ftr" sz="quarter" idx="11"/>
          </p:nvPr>
        </p:nvSpPr>
        <p:spPr/>
        <p:txBody>
          <a:bodyPr/>
          <a:lstStyle/>
          <a:p>
            <a:pPr>
              <a:defRPr/>
            </a:pPr>
            <a:r>
              <a:rPr lang="pl-PL">
                <a:solidFill>
                  <a:prstClr val="black">
                    <a:tint val="75000"/>
                  </a:prstClr>
                </a:solidFill>
              </a:rPr>
              <a:t>UCZELNIA ŁAZARSKIEGO</a:t>
            </a:r>
          </a:p>
        </p:txBody>
      </p:sp>
    </p:spTree>
    <p:extLst>
      <p:ext uri="{BB962C8B-B14F-4D97-AF65-F5344CB8AC3E}">
        <p14:creationId xmlns:p14="http://schemas.microsoft.com/office/powerpoint/2010/main" val="1583418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3262</Words>
  <Application>Microsoft Office PowerPoint</Application>
  <PresentationFormat>Pokaz na ekranie (4:3)</PresentationFormat>
  <Paragraphs>594</Paragraphs>
  <Slides>73</Slides>
  <Notes>5</Notes>
  <HiddenSlides>0</HiddenSlides>
  <MMClips>0</MMClips>
  <ScaleCrop>false</ScaleCrop>
  <HeadingPairs>
    <vt:vector size="6" baseType="variant">
      <vt:variant>
        <vt:lpstr>Motyw</vt:lpstr>
      </vt:variant>
      <vt:variant>
        <vt:i4>2</vt:i4>
      </vt:variant>
      <vt:variant>
        <vt:lpstr>Osadzone serwery OLE</vt:lpstr>
      </vt:variant>
      <vt:variant>
        <vt:i4>2</vt:i4>
      </vt:variant>
      <vt:variant>
        <vt:lpstr>Tytuły slajdów</vt:lpstr>
      </vt:variant>
      <vt:variant>
        <vt:i4>73</vt:i4>
      </vt:variant>
    </vt:vector>
  </HeadingPairs>
  <TitlesOfParts>
    <vt:vector size="77" baseType="lpstr">
      <vt:lpstr>Motyw pakietu Office</vt:lpstr>
      <vt:lpstr>1_Motyw pakietu Office</vt:lpstr>
      <vt:lpstr>Wykres programu Microsoft Excel</vt:lpstr>
      <vt:lpstr>Slajd</vt:lpstr>
      <vt:lpstr>Bezpieczeństwo międzynarodowe</vt:lpstr>
      <vt:lpstr>Prezentacja programu PowerPoint</vt:lpstr>
      <vt:lpstr>Wojna jako usprawiedliwione narzędzie polityczne</vt:lpstr>
      <vt:lpstr>Usprawiedliwione zasady prowadzenia wojny (kodyfikacja w czterech konwencjach genewskich z 1949 r. i dwóch protokołach dodatkowych z 1977 r.)</vt:lpstr>
      <vt:lpstr>Koncepcje zapewniania bezpieczeństwa</vt:lpstr>
      <vt:lpstr>Metody zapewniania bezpieczeństwa</vt:lpstr>
      <vt:lpstr>Prezentacja programu PowerPoint</vt:lpstr>
      <vt:lpstr>Prawo użycia siły </vt:lpstr>
      <vt:lpstr>Prawo do samoobrony</vt:lpstr>
      <vt:lpstr>Użycie siły w samoobronie</vt:lpstr>
      <vt:lpstr>Odparcie natychmiastowego ataku</vt:lpstr>
      <vt:lpstr>Zapobieganie i uprzedzanie ataku (Preventive and preemptive)</vt:lpstr>
      <vt:lpstr>„Poszerzone” uprzedzanie</vt:lpstr>
      <vt:lpstr>Samoobrona przed atakiem niepaństwowym</vt:lpstr>
      <vt:lpstr>Prezentacja programu PowerPoint</vt:lpstr>
      <vt:lpstr>Typy działań strategicznych</vt:lpstr>
      <vt:lpstr>Metody osiągania celów przy pomocy sił zbrojnych:</vt:lpstr>
      <vt:lpstr>Zasady działania, w tym zasady strategii walki</vt:lpstr>
      <vt:lpstr>Przewaga – istota zasad (superzasada, zasada zasad)</vt:lpstr>
      <vt:lpstr>Lista zasad</vt:lpstr>
      <vt:lpstr>Prezentacja programu PowerPoint</vt:lpstr>
      <vt:lpstr>Istota strategii</vt:lpstr>
      <vt:lpstr>Geneza strategii</vt:lpstr>
      <vt:lpstr>Ewolucja strategii</vt:lpstr>
      <vt:lpstr>Klasycy teorii strategii (1) </vt:lpstr>
      <vt:lpstr>Klasycy praktyki strategicznej</vt:lpstr>
      <vt:lpstr>Typologia strategii bezpieczeństwa</vt:lpstr>
      <vt:lpstr>Charakterystyka podmiotu strategii bezpieczeństwa</vt:lpstr>
      <vt:lpstr>Charakterystyka państwa</vt:lpstr>
      <vt:lpstr>Państwa</vt:lpstr>
      <vt:lpstr>Interesy</vt:lpstr>
      <vt:lpstr>Organizacje międzynarodowe jako podmioty bezpieczeństwa</vt:lpstr>
      <vt:lpstr>Misje organizacji </vt:lpstr>
      <vt:lpstr>Cele strategiczne</vt:lpstr>
      <vt:lpstr>Systemy bezpieczeństwa</vt:lpstr>
      <vt:lpstr>Instrumenty strategii bezpieczeństwa</vt:lpstr>
      <vt:lpstr>Cykl (procedura) strategiczny</vt:lpstr>
      <vt:lpstr>Prezentacja programu PowerPoint</vt:lpstr>
      <vt:lpstr>Prezentacja programu PowerPoint</vt:lpstr>
      <vt:lpstr>Zmiana strategiczna</vt:lpstr>
      <vt:lpstr>Strategie  organizacji międzynarodowych – ONZ, OBWE</vt:lpstr>
      <vt:lpstr>STRATEGIA USA</vt:lpstr>
      <vt:lpstr>Klasyczna strategia zimnowojenna</vt:lpstr>
      <vt:lpstr>Prezentacja programu PowerPoint</vt:lpstr>
      <vt:lpstr>USA – nowa strategia hegemona światowego po 11 września 2001 r. </vt:lpstr>
      <vt:lpstr>Prezentacja programu PowerPoint</vt:lpstr>
      <vt:lpstr>Prezentacja programu PowerPoint</vt:lpstr>
      <vt:lpstr>Koncepcje zimnowojenne</vt:lpstr>
      <vt:lpstr>Okres pozimnowojenny (1)</vt:lpstr>
      <vt:lpstr>Prezentacja programu PowerPoint</vt:lpstr>
      <vt:lpstr>Struktura: Siły zbrojne</vt:lpstr>
      <vt:lpstr>Zasady funkcjonowania</vt:lpstr>
      <vt:lpstr>PROCEDURY </vt:lpstr>
      <vt:lpstr>Opcje strategiczne NATO</vt:lpstr>
      <vt:lpstr>Strategia nuklearna</vt:lpstr>
      <vt:lpstr>Potencjał nuklearny</vt:lpstr>
      <vt:lpstr>Koncepcja walki z terroryzmem - podstawy</vt:lpstr>
      <vt:lpstr>NATO wobec nowych wyzwań</vt:lpstr>
      <vt:lpstr>Prezentacja programu PowerPoint</vt:lpstr>
      <vt:lpstr>Prezentacja programu PowerPoint</vt:lpstr>
      <vt:lpstr>Strategia UE - cele</vt:lpstr>
      <vt:lpstr>Traktat lizboński</vt:lpstr>
      <vt:lpstr>Współpraca strukturalna</vt:lpstr>
      <vt:lpstr>Wspólna obrona</vt:lpstr>
      <vt:lpstr>UNIA EUROPEJSKA: perspektywa</vt:lpstr>
      <vt:lpstr>Prezentacja programu PowerPoint</vt:lpstr>
      <vt:lpstr>Rosja</vt:lpstr>
      <vt:lpstr>Prezentacja programu PowerPoint</vt:lpstr>
      <vt:lpstr>Mocarstwa wschodzące: Chiny i Indie</vt:lpstr>
      <vt:lpstr>Organizacje euroazjatyckie</vt:lpstr>
      <vt:lpstr>Prezentacja programu PowerPoint</vt:lpstr>
      <vt:lpstr>Prezentacja programu PowerPoint</vt:lpstr>
      <vt:lpstr>Pozapaństwowe podmioty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Bezpieczeństwo międzynarodowe</dc:title>
  <dc:creator>SK</dc:creator>
  <cp:lastModifiedBy>SK</cp:lastModifiedBy>
  <cp:revision>1</cp:revision>
  <dcterms:created xsi:type="dcterms:W3CDTF">2012-12-22T18:24:23Z</dcterms:created>
  <dcterms:modified xsi:type="dcterms:W3CDTF">2012-12-22T18:25:27Z</dcterms:modified>
</cp:coreProperties>
</file>