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370" r:id="rId2"/>
    <p:sldId id="326" r:id="rId3"/>
    <p:sldId id="351" r:id="rId4"/>
    <p:sldId id="352" r:id="rId5"/>
    <p:sldId id="353" r:id="rId6"/>
    <p:sldId id="354" r:id="rId7"/>
    <p:sldId id="355" r:id="rId8"/>
    <p:sldId id="359" r:id="rId9"/>
    <p:sldId id="362" r:id="rId10"/>
    <p:sldId id="368" r:id="rId11"/>
    <p:sldId id="357" r:id="rId12"/>
    <p:sldId id="367" r:id="rId13"/>
    <p:sldId id="358" r:id="rId14"/>
    <p:sldId id="360" r:id="rId15"/>
    <p:sldId id="364" r:id="rId16"/>
    <p:sldId id="363" r:id="rId17"/>
    <p:sldId id="349" r:id="rId18"/>
    <p:sldId id="366" r:id="rId19"/>
    <p:sldId id="28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7C80"/>
    <a:srgbClr val="7A0000"/>
    <a:srgbClr val="334957"/>
    <a:srgbClr val="4D4D4D"/>
    <a:srgbClr val="415D6F"/>
    <a:srgbClr val="38424A"/>
    <a:srgbClr val="45C7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44" autoAdjust="0"/>
    <p:restoredTop sz="84127" autoAdjust="0"/>
  </p:normalViewPr>
  <p:slideViewPr>
    <p:cSldViewPr>
      <p:cViewPr>
        <p:scale>
          <a:sx n="80" d="100"/>
          <a:sy n="80" d="100"/>
        </p:scale>
        <p:origin x="-1140" y="18"/>
      </p:cViewPr>
      <p:guideLst>
        <p:guide orient="horz" pos="573"/>
        <p:guide orient="horz" pos="4319"/>
        <p:guide pos="575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330" cy="7633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70CA39-928F-431D-AB7F-7F8297EA807B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611B146C-3F48-40BA-B9D5-F7B34616EE31}">
      <dgm:prSet phldrT="[Tekst]" custT="1"/>
      <dgm:spPr/>
      <dgm:t>
        <a:bodyPr/>
        <a:lstStyle/>
        <a:p>
          <a:r>
            <a:rPr lang="pl-PL" sz="3200" dirty="0" smtClean="0">
              <a:latin typeface="Arial Black" pitchFamily="34" charset="0"/>
            </a:rPr>
            <a:t>Minister Obrony Narodowej</a:t>
          </a:r>
          <a:endParaRPr lang="pl-PL" sz="3200" dirty="0">
            <a:latin typeface="Arial Black" pitchFamily="34" charset="0"/>
          </a:endParaRPr>
        </a:p>
      </dgm:t>
    </dgm:pt>
    <dgm:pt modelId="{3F8FA5A9-1743-4807-A4EF-D1051072583F}" type="parTrans" cxnId="{0990CAC6-1E8B-41AE-AC56-3AE71EBA79C5}">
      <dgm:prSet/>
      <dgm:spPr/>
      <dgm:t>
        <a:bodyPr/>
        <a:lstStyle/>
        <a:p>
          <a:endParaRPr lang="pl-PL"/>
        </a:p>
      </dgm:t>
    </dgm:pt>
    <dgm:pt modelId="{7516C9A3-FA4A-470E-BA49-4245FCDEE472}" type="sibTrans" cxnId="{0990CAC6-1E8B-41AE-AC56-3AE71EBA79C5}">
      <dgm:prSet/>
      <dgm:spPr/>
      <dgm:t>
        <a:bodyPr/>
        <a:lstStyle/>
        <a:p>
          <a:endParaRPr lang="pl-PL"/>
        </a:p>
      </dgm:t>
    </dgm:pt>
    <dgm:pt modelId="{6F7807D9-72D3-43A2-A971-5926F481B2D6}" type="asst">
      <dgm:prSet phldrT="[Teks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l-PL" sz="3600" dirty="0" smtClean="0">
              <a:latin typeface="Arial Black" pitchFamily="34" charset="0"/>
            </a:rPr>
            <a:t>Szef SGWP</a:t>
          </a:r>
          <a:endParaRPr lang="pl-PL" sz="3600" dirty="0">
            <a:latin typeface="Arial Black" pitchFamily="34" charset="0"/>
          </a:endParaRPr>
        </a:p>
      </dgm:t>
    </dgm:pt>
    <dgm:pt modelId="{89A47192-8276-4410-8C72-8B1C725EDD61}" type="parTrans" cxnId="{B092978B-8FF5-404A-AD40-87AA0145DCD4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pl-PL"/>
        </a:p>
      </dgm:t>
    </dgm:pt>
    <dgm:pt modelId="{0D96CD6C-37FF-41DA-93D9-E42809FAAF8D}" type="sibTrans" cxnId="{B092978B-8FF5-404A-AD40-87AA0145DCD4}">
      <dgm:prSet/>
      <dgm:spPr/>
      <dgm:t>
        <a:bodyPr/>
        <a:lstStyle/>
        <a:p>
          <a:endParaRPr lang="pl-PL"/>
        </a:p>
      </dgm:t>
    </dgm:pt>
    <dgm:pt modelId="{BC4B5ED3-7AF3-4C2A-BFD9-BE6D46DF8F5A}">
      <dgm:prSet phldrT="[Tekst]" custT="1"/>
      <dgm:spPr/>
      <dgm:t>
        <a:bodyPr/>
        <a:lstStyle/>
        <a:p>
          <a:r>
            <a:rPr lang="pl-PL" sz="3200" b="1" dirty="0" smtClean="0">
              <a:solidFill>
                <a:srgbClr val="C00000"/>
              </a:solidFill>
              <a:latin typeface="Arial Black" pitchFamily="34" charset="0"/>
            </a:rPr>
            <a:t>Dowódca Generalny RSZ</a:t>
          </a:r>
          <a:endParaRPr lang="pl-PL" sz="3200" b="1" dirty="0">
            <a:solidFill>
              <a:srgbClr val="C00000"/>
            </a:solidFill>
            <a:latin typeface="Arial Black" pitchFamily="34" charset="0"/>
          </a:endParaRPr>
        </a:p>
      </dgm:t>
    </dgm:pt>
    <dgm:pt modelId="{29E6AA80-20CA-4DA0-AED4-8CE686209A94}" type="parTrans" cxnId="{C29BCF5F-B484-476D-9CF0-B6AB773F95F1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pl-PL"/>
        </a:p>
      </dgm:t>
    </dgm:pt>
    <dgm:pt modelId="{6A821866-034E-448A-8686-2AE85C14E157}" type="sibTrans" cxnId="{C29BCF5F-B484-476D-9CF0-B6AB773F95F1}">
      <dgm:prSet/>
      <dgm:spPr/>
      <dgm:t>
        <a:bodyPr/>
        <a:lstStyle/>
        <a:p>
          <a:endParaRPr lang="pl-PL"/>
        </a:p>
      </dgm:t>
    </dgm:pt>
    <dgm:pt modelId="{57950295-CAE1-434C-9AA4-E01707346155}">
      <dgm:prSet phldrT="[Tekst]" custT="1"/>
      <dgm:spPr/>
      <dgm:t>
        <a:bodyPr/>
        <a:lstStyle/>
        <a:p>
          <a:r>
            <a:rPr lang="pl-PL" sz="2800" b="1" dirty="0" smtClean="0">
              <a:solidFill>
                <a:srgbClr val="C00000"/>
              </a:solidFill>
              <a:latin typeface="Arial Black" pitchFamily="34" charset="0"/>
            </a:rPr>
            <a:t>Dowódca Operacyjny RSZ</a:t>
          </a:r>
          <a:endParaRPr lang="pl-PL" sz="2800" b="1" dirty="0">
            <a:solidFill>
              <a:srgbClr val="C00000"/>
            </a:solidFill>
            <a:latin typeface="Arial Black" pitchFamily="34" charset="0"/>
          </a:endParaRPr>
        </a:p>
      </dgm:t>
    </dgm:pt>
    <dgm:pt modelId="{5D287861-A06D-4AC8-B1DC-CB05C2F11588}" type="parTrans" cxnId="{F71CC02B-B26B-4D27-B032-2DC96E5A3B1E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pl-PL"/>
        </a:p>
      </dgm:t>
    </dgm:pt>
    <dgm:pt modelId="{A83BC5E5-806D-4632-86E0-A24A9F074D67}" type="sibTrans" cxnId="{F71CC02B-B26B-4D27-B032-2DC96E5A3B1E}">
      <dgm:prSet/>
      <dgm:spPr/>
      <dgm:t>
        <a:bodyPr/>
        <a:lstStyle/>
        <a:p>
          <a:endParaRPr lang="pl-PL"/>
        </a:p>
      </dgm:t>
    </dgm:pt>
    <dgm:pt modelId="{E7891B1D-8FE9-4592-8960-5370C9272A96}" type="pres">
      <dgm:prSet presAssocID="{8C70CA39-928F-431D-AB7F-7F8297EA8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87CBC0BC-C701-4B5B-B901-2D487E1DF6C4}" type="pres">
      <dgm:prSet presAssocID="{611B146C-3F48-40BA-B9D5-F7B34616EE31}" presName="hierRoot1" presStyleCnt="0">
        <dgm:presLayoutVars>
          <dgm:hierBranch val="init"/>
        </dgm:presLayoutVars>
      </dgm:prSet>
      <dgm:spPr/>
    </dgm:pt>
    <dgm:pt modelId="{328E60B9-C39A-40E3-AFB1-50F0A9900C6C}" type="pres">
      <dgm:prSet presAssocID="{611B146C-3F48-40BA-B9D5-F7B34616EE31}" presName="rootComposite1" presStyleCnt="0"/>
      <dgm:spPr/>
    </dgm:pt>
    <dgm:pt modelId="{3FF99B99-AB3A-4870-8142-F4236D5738E3}" type="pres">
      <dgm:prSet presAssocID="{611B146C-3F48-40BA-B9D5-F7B34616EE31}" presName="rootText1" presStyleLbl="node0" presStyleIdx="0" presStyleCnt="1" custScaleX="203824" custScaleY="64394" custLinFactNeighborX="-13203" custLinFactNeighborY="-100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CE6ABBA-27C7-4357-B707-63B2AD9E0609}" type="pres">
      <dgm:prSet presAssocID="{611B146C-3F48-40BA-B9D5-F7B34616EE31}" presName="rootConnector1" presStyleLbl="node1" presStyleIdx="0" presStyleCnt="0"/>
      <dgm:spPr/>
      <dgm:t>
        <a:bodyPr/>
        <a:lstStyle/>
        <a:p>
          <a:endParaRPr lang="pl-PL"/>
        </a:p>
      </dgm:t>
    </dgm:pt>
    <dgm:pt modelId="{91581D7B-8DBC-4E3A-89FB-6FBFAB5FECD8}" type="pres">
      <dgm:prSet presAssocID="{611B146C-3F48-40BA-B9D5-F7B34616EE31}" presName="hierChild2" presStyleCnt="0"/>
      <dgm:spPr/>
    </dgm:pt>
    <dgm:pt modelId="{4E34DE30-0C2C-40DC-968D-EE7F3A9BEE39}" type="pres">
      <dgm:prSet presAssocID="{29E6AA80-20CA-4DA0-AED4-8CE686209A94}" presName="Name37" presStyleLbl="parChTrans1D2" presStyleIdx="0" presStyleCnt="3"/>
      <dgm:spPr/>
      <dgm:t>
        <a:bodyPr/>
        <a:lstStyle/>
        <a:p>
          <a:endParaRPr lang="pl-PL"/>
        </a:p>
      </dgm:t>
    </dgm:pt>
    <dgm:pt modelId="{7E45498D-4621-4558-93C7-912C372387E5}" type="pres">
      <dgm:prSet presAssocID="{BC4B5ED3-7AF3-4C2A-BFD9-BE6D46DF8F5A}" presName="hierRoot2" presStyleCnt="0">
        <dgm:presLayoutVars>
          <dgm:hierBranch val="init"/>
        </dgm:presLayoutVars>
      </dgm:prSet>
      <dgm:spPr/>
    </dgm:pt>
    <dgm:pt modelId="{F815FA6C-CA1A-425C-8938-B33FB211C309}" type="pres">
      <dgm:prSet presAssocID="{BC4B5ED3-7AF3-4C2A-BFD9-BE6D46DF8F5A}" presName="rootComposite" presStyleCnt="0"/>
      <dgm:spPr/>
    </dgm:pt>
    <dgm:pt modelId="{5EA21AA6-497E-4CC4-83D9-064DD2B263C2}" type="pres">
      <dgm:prSet presAssocID="{BC4B5ED3-7AF3-4C2A-BFD9-BE6D46DF8F5A}" presName="rootText" presStyleLbl="node2" presStyleIdx="0" presStyleCnt="2" custScaleX="110418" custScaleY="72508" custLinFactNeighborX="-7898" custLinFactNeighborY="-1648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64FE6CC-3B1E-46DA-9D47-DFC5C029FFC8}" type="pres">
      <dgm:prSet presAssocID="{BC4B5ED3-7AF3-4C2A-BFD9-BE6D46DF8F5A}" presName="rootConnector" presStyleLbl="node2" presStyleIdx="0" presStyleCnt="2"/>
      <dgm:spPr/>
      <dgm:t>
        <a:bodyPr/>
        <a:lstStyle/>
        <a:p>
          <a:endParaRPr lang="pl-PL"/>
        </a:p>
      </dgm:t>
    </dgm:pt>
    <dgm:pt modelId="{10FCCC01-F35E-40A7-8174-AA8D305C13BE}" type="pres">
      <dgm:prSet presAssocID="{BC4B5ED3-7AF3-4C2A-BFD9-BE6D46DF8F5A}" presName="hierChild4" presStyleCnt="0"/>
      <dgm:spPr/>
    </dgm:pt>
    <dgm:pt modelId="{0E883A42-359D-4A8F-8770-3DF19E4BD625}" type="pres">
      <dgm:prSet presAssocID="{BC4B5ED3-7AF3-4C2A-BFD9-BE6D46DF8F5A}" presName="hierChild5" presStyleCnt="0"/>
      <dgm:spPr/>
    </dgm:pt>
    <dgm:pt modelId="{7A44F4E7-6F08-4BB5-B2B5-B179EF742744}" type="pres">
      <dgm:prSet presAssocID="{5D287861-A06D-4AC8-B1DC-CB05C2F11588}" presName="Name37" presStyleLbl="parChTrans1D2" presStyleIdx="1" presStyleCnt="3"/>
      <dgm:spPr/>
      <dgm:t>
        <a:bodyPr/>
        <a:lstStyle/>
        <a:p>
          <a:endParaRPr lang="pl-PL"/>
        </a:p>
      </dgm:t>
    </dgm:pt>
    <dgm:pt modelId="{2F23B79D-6738-4795-9DD4-F56B4FC48C42}" type="pres">
      <dgm:prSet presAssocID="{57950295-CAE1-434C-9AA4-E01707346155}" presName="hierRoot2" presStyleCnt="0">
        <dgm:presLayoutVars>
          <dgm:hierBranch val="init"/>
        </dgm:presLayoutVars>
      </dgm:prSet>
      <dgm:spPr/>
    </dgm:pt>
    <dgm:pt modelId="{78CE9217-5E4A-4ADD-A79B-E544561C62A3}" type="pres">
      <dgm:prSet presAssocID="{57950295-CAE1-434C-9AA4-E01707346155}" presName="rootComposite" presStyleCnt="0"/>
      <dgm:spPr/>
    </dgm:pt>
    <dgm:pt modelId="{D38CD2E7-2986-4F26-A646-4037D64B8ECF}" type="pres">
      <dgm:prSet presAssocID="{57950295-CAE1-434C-9AA4-E01707346155}" presName="rootText" presStyleLbl="node2" presStyleIdx="1" presStyleCnt="2" custScaleX="108888" custScaleY="70995" custLinFactNeighborX="-14196" custLinFactNeighborY="-1648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E10BF77-D8B4-45FC-89F0-2A268F9647DD}" type="pres">
      <dgm:prSet presAssocID="{57950295-CAE1-434C-9AA4-E01707346155}" presName="rootConnector" presStyleLbl="node2" presStyleIdx="1" presStyleCnt="2"/>
      <dgm:spPr/>
      <dgm:t>
        <a:bodyPr/>
        <a:lstStyle/>
        <a:p>
          <a:endParaRPr lang="pl-PL"/>
        </a:p>
      </dgm:t>
    </dgm:pt>
    <dgm:pt modelId="{F32B94F4-95B2-48F5-A29F-7281751657AB}" type="pres">
      <dgm:prSet presAssocID="{57950295-CAE1-434C-9AA4-E01707346155}" presName="hierChild4" presStyleCnt="0"/>
      <dgm:spPr/>
    </dgm:pt>
    <dgm:pt modelId="{4792449D-F9EE-4C67-A1AB-8CCCC552C38D}" type="pres">
      <dgm:prSet presAssocID="{57950295-CAE1-434C-9AA4-E01707346155}" presName="hierChild5" presStyleCnt="0"/>
      <dgm:spPr/>
    </dgm:pt>
    <dgm:pt modelId="{6F4122B9-010E-48AB-92F9-C1F0F83D2996}" type="pres">
      <dgm:prSet presAssocID="{611B146C-3F48-40BA-B9D5-F7B34616EE31}" presName="hierChild3" presStyleCnt="0"/>
      <dgm:spPr/>
    </dgm:pt>
    <dgm:pt modelId="{BB43D867-E603-4FE1-8EEE-D3107E6D4F66}" type="pres">
      <dgm:prSet presAssocID="{89A47192-8276-4410-8C72-8B1C725EDD61}" presName="Name111" presStyleLbl="parChTrans1D2" presStyleIdx="2" presStyleCnt="3"/>
      <dgm:spPr/>
      <dgm:t>
        <a:bodyPr/>
        <a:lstStyle/>
        <a:p>
          <a:endParaRPr lang="pl-PL"/>
        </a:p>
      </dgm:t>
    </dgm:pt>
    <dgm:pt modelId="{EF49BE67-16B4-4953-99D5-DC1C41E422C4}" type="pres">
      <dgm:prSet presAssocID="{6F7807D9-72D3-43A2-A971-5926F481B2D6}" presName="hierRoot3" presStyleCnt="0">
        <dgm:presLayoutVars>
          <dgm:hierBranch val="init"/>
        </dgm:presLayoutVars>
      </dgm:prSet>
      <dgm:spPr/>
    </dgm:pt>
    <dgm:pt modelId="{EA211098-CADA-4E03-BE93-DACCDF7504DC}" type="pres">
      <dgm:prSet presAssocID="{6F7807D9-72D3-43A2-A971-5926F481B2D6}" presName="rootComposite3" presStyleCnt="0"/>
      <dgm:spPr/>
    </dgm:pt>
    <dgm:pt modelId="{7B52745D-1EAE-4001-8689-C44FBAC0C2CF}" type="pres">
      <dgm:prSet presAssocID="{6F7807D9-72D3-43A2-A971-5926F481B2D6}" presName="rootText3" presStyleLbl="asst1" presStyleIdx="0" presStyleCnt="1" custScaleX="95357" custScaleY="64132" custLinFactNeighborX="-6859" custLinFactNeighborY="-5105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8FD5A4D-4D22-4E57-A4F3-F5F16A7A58B1}" type="pres">
      <dgm:prSet presAssocID="{6F7807D9-72D3-43A2-A971-5926F481B2D6}" presName="rootConnector3" presStyleLbl="asst1" presStyleIdx="0" presStyleCnt="1"/>
      <dgm:spPr/>
      <dgm:t>
        <a:bodyPr/>
        <a:lstStyle/>
        <a:p>
          <a:endParaRPr lang="pl-PL"/>
        </a:p>
      </dgm:t>
    </dgm:pt>
    <dgm:pt modelId="{0C348BDC-914D-4233-B4A0-D78261A893EB}" type="pres">
      <dgm:prSet presAssocID="{6F7807D9-72D3-43A2-A971-5926F481B2D6}" presName="hierChild6" presStyleCnt="0"/>
      <dgm:spPr/>
    </dgm:pt>
    <dgm:pt modelId="{FCE99FA0-DF7F-4195-A10F-DD7237DA66E4}" type="pres">
      <dgm:prSet presAssocID="{6F7807D9-72D3-43A2-A971-5926F481B2D6}" presName="hierChild7" presStyleCnt="0"/>
      <dgm:spPr/>
    </dgm:pt>
  </dgm:ptLst>
  <dgm:cxnLst>
    <dgm:cxn modelId="{3200C2C1-7C64-440C-A8CF-F411EB67C5EE}" type="presOf" srcId="{611B146C-3F48-40BA-B9D5-F7B34616EE31}" destId="{3FF99B99-AB3A-4870-8142-F4236D5738E3}" srcOrd="0" destOrd="0" presId="urn:microsoft.com/office/officeart/2005/8/layout/orgChart1"/>
    <dgm:cxn modelId="{29B3EED1-5B86-423E-8BE0-7420D1261B2D}" type="presOf" srcId="{6F7807D9-72D3-43A2-A971-5926F481B2D6}" destId="{7B52745D-1EAE-4001-8689-C44FBAC0C2CF}" srcOrd="0" destOrd="0" presId="urn:microsoft.com/office/officeart/2005/8/layout/orgChart1"/>
    <dgm:cxn modelId="{C4050C74-EC81-4EED-B80F-BC6247B1DD0D}" type="presOf" srcId="{BC4B5ED3-7AF3-4C2A-BFD9-BE6D46DF8F5A}" destId="{5EA21AA6-497E-4CC4-83D9-064DD2B263C2}" srcOrd="0" destOrd="0" presId="urn:microsoft.com/office/officeart/2005/8/layout/orgChart1"/>
    <dgm:cxn modelId="{DDEB154D-8878-4648-949E-2F1B5EE3706D}" type="presOf" srcId="{29E6AA80-20CA-4DA0-AED4-8CE686209A94}" destId="{4E34DE30-0C2C-40DC-968D-EE7F3A9BEE39}" srcOrd="0" destOrd="0" presId="urn:microsoft.com/office/officeart/2005/8/layout/orgChart1"/>
    <dgm:cxn modelId="{56CEF6EF-7FA6-4FB7-910D-1BB0C618F8EF}" type="presOf" srcId="{5D287861-A06D-4AC8-B1DC-CB05C2F11588}" destId="{7A44F4E7-6F08-4BB5-B2B5-B179EF742744}" srcOrd="0" destOrd="0" presId="urn:microsoft.com/office/officeart/2005/8/layout/orgChart1"/>
    <dgm:cxn modelId="{B092978B-8FF5-404A-AD40-87AA0145DCD4}" srcId="{611B146C-3F48-40BA-B9D5-F7B34616EE31}" destId="{6F7807D9-72D3-43A2-A971-5926F481B2D6}" srcOrd="0" destOrd="0" parTransId="{89A47192-8276-4410-8C72-8B1C725EDD61}" sibTransId="{0D96CD6C-37FF-41DA-93D9-E42809FAAF8D}"/>
    <dgm:cxn modelId="{14FFAAA8-EB74-4E51-95D8-70A708FF01AD}" type="presOf" srcId="{BC4B5ED3-7AF3-4C2A-BFD9-BE6D46DF8F5A}" destId="{364FE6CC-3B1E-46DA-9D47-DFC5C029FFC8}" srcOrd="1" destOrd="0" presId="urn:microsoft.com/office/officeart/2005/8/layout/orgChart1"/>
    <dgm:cxn modelId="{096B804D-09CB-4FA2-AD25-1F4DEC6497BF}" type="presOf" srcId="{6F7807D9-72D3-43A2-A971-5926F481B2D6}" destId="{E8FD5A4D-4D22-4E57-A4F3-F5F16A7A58B1}" srcOrd="1" destOrd="0" presId="urn:microsoft.com/office/officeart/2005/8/layout/orgChart1"/>
    <dgm:cxn modelId="{0990CAC6-1E8B-41AE-AC56-3AE71EBA79C5}" srcId="{8C70CA39-928F-431D-AB7F-7F8297EA807B}" destId="{611B146C-3F48-40BA-B9D5-F7B34616EE31}" srcOrd="0" destOrd="0" parTransId="{3F8FA5A9-1743-4807-A4EF-D1051072583F}" sibTransId="{7516C9A3-FA4A-470E-BA49-4245FCDEE472}"/>
    <dgm:cxn modelId="{148B7452-262B-44F9-A73C-55027E9F8311}" type="presOf" srcId="{8C70CA39-928F-431D-AB7F-7F8297EA807B}" destId="{E7891B1D-8FE9-4592-8960-5370C9272A96}" srcOrd="0" destOrd="0" presId="urn:microsoft.com/office/officeart/2005/8/layout/orgChart1"/>
    <dgm:cxn modelId="{1B8C79F3-2A8C-421A-869B-DA19669B29CD}" type="presOf" srcId="{57950295-CAE1-434C-9AA4-E01707346155}" destId="{D38CD2E7-2986-4F26-A646-4037D64B8ECF}" srcOrd="0" destOrd="0" presId="urn:microsoft.com/office/officeart/2005/8/layout/orgChart1"/>
    <dgm:cxn modelId="{5DBA48EA-21A7-46F7-BC22-870BD4F4BCAE}" type="presOf" srcId="{89A47192-8276-4410-8C72-8B1C725EDD61}" destId="{BB43D867-E603-4FE1-8EEE-D3107E6D4F66}" srcOrd="0" destOrd="0" presId="urn:microsoft.com/office/officeart/2005/8/layout/orgChart1"/>
    <dgm:cxn modelId="{C29BCF5F-B484-476D-9CF0-B6AB773F95F1}" srcId="{611B146C-3F48-40BA-B9D5-F7B34616EE31}" destId="{BC4B5ED3-7AF3-4C2A-BFD9-BE6D46DF8F5A}" srcOrd="1" destOrd="0" parTransId="{29E6AA80-20CA-4DA0-AED4-8CE686209A94}" sibTransId="{6A821866-034E-448A-8686-2AE85C14E157}"/>
    <dgm:cxn modelId="{F71CC02B-B26B-4D27-B032-2DC96E5A3B1E}" srcId="{611B146C-3F48-40BA-B9D5-F7B34616EE31}" destId="{57950295-CAE1-434C-9AA4-E01707346155}" srcOrd="2" destOrd="0" parTransId="{5D287861-A06D-4AC8-B1DC-CB05C2F11588}" sibTransId="{A83BC5E5-806D-4632-86E0-A24A9F074D67}"/>
    <dgm:cxn modelId="{F0A736DA-CDB3-4027-847E-98BDF9A3A7EF}" type="presOf" srcId="{57950295-CAE1-434C-9AA4-E01707346155}" destId="{4E10BF77-D8B4-45FC-89F0-2A268F9647DD}" srcOrd="1" destOrd="0" presId="urn:microsoft.com/office/officeart/2005/8/layout/orgChart1"/>
    <dgm:cxn modelId="{676B2E66-05F5-4667-A1CC-7C6DEF1E9514}" type="presOf" srcId="{611B146C-3F48-40BA-B9D5-F7B34616EE31}" destId="{5CE6ABBA-27C7-4357-B707-63B2AD9E0609}" srcOrd="1" destOrd="0" presId="urn:microsoft.com/office/officeart/2005/8/layout/orgChart1"/>
    <dgm:cxn modelId="{063BEC3C-7F6C-4F87-A8DE-DEA3FAD9B6F5}" type="presParOf" srcId="{E7891B1D-8FE9-4592-8960-5370C9272A96}" destId="{87CBC0BC-C701-4B5B-B901-2D487E1DF6C4}" srcOrd="0" destOrd="0" presId="urn:microsoft.com/office/officeart/2005/8/layout/orgChart1"/>
    <dgm:cxn modelId="{A56334D8-2655-4653-8E86-C4878D6C0645}" type="presParOf" srcId="{87CBC0BC-C701-4B5B-B901-2D487E1DF6C4}" destId="{328E60B9-C39A-40E3-AFB1-50F0A9900C6C}" srcOrd="0" destOrd="0" presId="urn:microsoft.com/office/officeart/2005/8/layout/orgChart1"/>
    <dgm:cxn modelId="{0D463462-EE5C-4D32-B52B-9EBC001CA018}" type="presParOf" srcId="{328E60B9-C39A-40E3-AFB1-50F0A9900C6C}" destId="{3FF99B99-AB3A-4870-8142-F4236D5738E3}" srcOrd="0" destOrd="0" presId="urn:microsoft.com/office/officeart/2005/8/layout/orgChart1"/>
    <dgm:cxn modelId="{DA0C12EF-5945-426C-BBA0-357245262B3E}" type="presParOf" srcId="{328E60B9-C39A-40E3-AFB1-50F0A9900C6C}" destId="{5CE6ABBA-27C7-4357-B707-63B2AD9E0609}" srcOrd="1" destOrd="0" presId="urn:microsoft.com/office/officeart/2005/8/layout/orgChart1"/>
    <dgm:cxn modelId="{70E7E6EB-07B1-4834-AC24-2542B3008238}" type="presParOf" srcId="{87CBC0BC-C701-4B5B-B901-2D487E1DF6C4}" destId="{91581D7B-8DBC-4E3A-89FB-6FBFAB5FECD8}" srcOrd="1" destOrd="0" presId="urn:microsoft.com/office/officeart/2005/8/layout/orgChart1"/>
    <dgm:cxn modelId="{34D2FFB9-88C1-4280-B826-0D8CC9A5212B}" type="presParOf" srcId="{91581D7B-8DBC-4E3A-89FB-6FBFAB5FECD8}" destId="{4E34DE30-0C2C-40DC-968D-EE7F3A9BEE39}" srcOrd="0" destOrd="0" presId="urn:microsoft.com/office/officeart/2005/8/layout/orgChart1"/>
    <dgm:cxn modelId="{D2E34F62-9CDE-4115-ADA0-3B7134D20798}" type="presParOf" srcId="{91581D7B-8DBC-4E3A-89FB-6FBFAB5FECD8}" destId="{7E45498D-4621-4558-93C7-912C372387E5}" srcOrd="1" destOrd="0" presId="urn:microsoft.com/office/officeart/2005/8/layout/orgChart1"/>
    <dgm:cxn modelId="{6F7EE9E6-9261-4542-A900-28DED7C3D320}" type="presParOf" srcId="{7E45498D-4621-4558-93C7-912C372387E5}" destId="{F815FA6C-CA1A-425C-8938-B33FB211C309}" srcOrd="0" destOrd="0" presId="urn:microsoft.com/office/officeart/2005/8/layout/orgChart1"/>
    <dgm:cxn modelId="{98C62C76-6B60-4117-AB47-71C365090138}" type="presParOf" srcId="{F815FA6C-CA1A-425C-8938-B33FB211C309}" destId="{5EA21AA6-497E-4CC4-83D9-064DD2B263C2}" srcOrd="0" destOrd="0" presId="urn:microsoft.com/office/officeart/2005/8/layout/orgChart1"/>
    <dgm:cxn modelId="{F335DC7F-AB5D-4941-8B2B-5DDD028F225A}" type="presParOf" srcId="{F815FA6C-CA1A-425C-8938-B33FB211C309}" destId="{364FE6CC-3B1E-46DA-9D47-DFC5C029FFC8}" srcOrd="1" destOrd="0" presId="urn:microsoft.com/office/officeart/2005/8/layout/orgChart1"/>
    <dgm:cxn modelId="{F6E81521-2D9B-4763-9E32-71EE20B77A41}" type="presParOf" srcId="{7E45498D-4621-4558-93C7-912C372387E5}" destId="{10FCCC01-F35E-40A7-8174-AA8D305C13BE}" srcOrd="1" destOrd="0" presId="urn:microsoft.com/office/officeart/2005/8/layout/orgChart1"/>
    <dgm:cxn modelId="{8D454AA4-E9DE-4668-9E8B-917A295ABE54}" type="presParOf" srcId="{7E45498D-4621-4558-93C7-912C372387E5}" destId="{0E883A42-359D-4A8F-8770-3DF19E4BD625}" srcOrd="2" destOrd="0" presId="urn:microsoft.com/office/officeart/2005/8/layout/orgChart1"/>
    <dgm:cxn modelId="{F9CDC062-D5B0-40A4-A19C-CEB4684EEF30}" type="presParOf" srcId="{91581D7B-8DBC-4E3A-89FB-6FBFAB5FECD8}" destId="{7A44F4E7-6F08-4BB5-B2B5-B179EF742744}" srcOrd="2" destOrd="0" presId="urn:microsoft.com/office/officeart/2005/8/layout/orgChart1"/>
    <dgm:cxn modelId="{D83BCC1E-126F-4FD1-944B-EE3169BBFE55}" type="presParOf" srcId="{91581D7B-8DBC-4E3A-89FB-6FBFAB5FECD8}" destId="{2F23B79D-6738-4795-9DD4-F56B4FC48C42}" srcOrd="3" destOrd="0" presId="urn:microsoft.com/office/officeart/2005/8/layout/orgChart1"/>
    <dgm:cxn modelId="{129D2516-F6B1-4D56-B938-56BBE0BAED97}" type="presParOf" srcId="{2F23B79D-6738-4795-9DD4-F56B4FC48C42}" destId="{78CE9217-5E4A-4ADD-A79B-E544561C62A3}" srcOrd="0" destOrd="0" presId="urn:microsoft.com/office/officeart/2005/8/layout/orgChart1"/>
    <dgm:cxn modelId="{7E0C9EB4-2E93-4325-87EF-06030081E136}" type="presParOf" srcId="{78CE9217-5E4A-4ADD-A79B-E544561C62A3}" destId="{D38CD2E7-2986-4F26-A646-4037D64B8ECF}" srcOrd="0" destOrd="0" presId="urn:microsoft.com/office/officeart/2005/8/layout/orgChart1"/>
    <dgm:cxn modelId="{F08B97B2-C0ED-4C58-B3E1-DDCF3451BDEE}" type="presParOf" srcId="{78CE9217-5E4A-4ADD-A79B-E544561C62A3}" destId="{4E10BF77-D8B4-45FC-89F0-2A268F9647DD}" srcOrd="1" destOrd="0" presId="urn:microsoft.com/office/officeart/2005/8/layout/orgChart1"/>
    <dgm:cxn modelId="{1B40014F-0AF1-43E0-91C3-6932BE8B5F7D}" type="presParOf" srcId="{2F23B79D-6738-4795-9DD4-F56B4FC48C42}" destId="{F32B94F4-95B2-48F5-A29F-7281751657AB}" srcOrd="1" destOrd="0" presId="urn:microsoft.com/office/officeart/2005/8/layout/orgChart1"/>
    <dgm:cxn modelId="{3AE8D29F-3705-4DE5-9B84-B3706CE1403F}" type="presParOf" srcId="{2F23B79D-6738-4795-9DD4-F56B4FC48C42}" destId="{4792449D-F9EE-4C67-A1AB-8CCCC552C38D}" srcOrd="2" destOrd="0" presId="urn:microsoft.com/office/officeart/2005/8/layout/orgChart1"/>
    <dgm:cxn modelId="{4A6784B4-F9B1-424D-923C-0570A61C6B59}" type="presParOf" srcId="{87CBC0BC-C701-4B5B-B901-2D487E1DF6C4}" destId="{6F4122B9-010E-48AB-92F9-C1F0F83D2996}" srcOrd="2" destOrd="0" presId="urn:microsoft.com/office/officeart/2005/8/layout/orgChart1"/>
    <dgm:cxn modelId="{A7A6EB62-9524-4E83-84E0-0A38BAD1C692}" type="presParOf" srcId="{6F4122B9-010E-48AB-92F9-C1F0F83D2996}" destId="{BB43D867-E603-4FE1-8EEE-D3107E6D4F66}" srcOrd="0" destOrd="0" presId="urn:microsoft.com/office/officeart/2005/8/layout/orgChart1"/>
    <dgm:cxn modelId="{29F38642-862A-47E9-9A24-1472FFE98082}" type="presParOf" srcId="{6F4122B9-010E-48AB-92F9-C1F0F83D2996}" destId="{EF49BE67-16B4-4953-99D5-DC1C41E422C4}" srcOrd="1" destOrd="0" presId="urn:microsoft.com/office/officeart/2005/8/layout/orgChart1"/>
    <dgm:cxn modelId="{21849189-6FFE-46E8-A206-B1E4A338EE32}" type="presParOf" srcId="{EF49BE67-16B4-4953-99D5-DC1C41E422C4}" destId="{EA211098-CADA-4E03-BE93-DACCDF7504DC}" srcOrd="0" destOrd="0" presId="urn:microsoft.com/office/officeart/2005/8/layout/orgChart1"/>
    <dgm:cxn modelId="{6B1F6619-BDA7-405E-85C2-0DF1F7469F22}" type="presParOf" srcId="{EA211098-CADA-4E03-BE93-DACCDF7504DC}" destId="{7B52745D-1EAE-4001-8689-C44FBAC0C2CF}" srcOrd="0" destOrd="0" presId="urn:microsoft.com/office/officeart/2005/8/layout/orgChart1"/>
    <dgm:cxn modelId="{BA89F1FE-20B5-4704-8688-3450668282F7}" type="presParOf" srcId="{EA211098-CADA-4E03-BE93-DACCDF7504DC}" destId="{E8FD5A4D-4D22-4E57-A4F3-F5F16A7A58B1}" srcOrd="1" destOrd="0" presId="urn:microsoft.com/office/officeart/2005/8/layout/orgChart1"/>
    <dgm:cxn modelId="{A0B5FD80-A35F-49E4-BA92-BDECD2EA2847}" type="presParOf" srcId="{EF49BE67-16B4-4953-99D5-DC1C41E422C4}" destId="{0C348BDC-914D-4233-B4A0-D78261A893EB}" srcOrd="1" destOrd="0" presId="urn:microsoft.com/office/officeart/2005/8/layout/orgChart1"/>
    <dgm:cxn modelId="{B3A64FBC-CA3E-4461-91A5-1E93E4248762}" type="presParOf" srcId="{EF49BE67-16B4-4953-99D5-DC1C41E422C4}" destId="{FCE99FA0-DF7F-4195-A10F-DD7237DA66E4}" srcOrd="2" destOrd="0" presId="urn:microsoft.com/office/officeart/2005/8/layout/orgChart1"/>
  </dgm:cxnLst>
  <dgm:bg>
    <a:solidFill>
      <a:schemeClr val="bg1"/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3D867-E603-4FE1-8EEE-D3107E6D4F66}">
      <dsp:nvSpPr>
        <dsp:cNvPr id="0" name=""/>
        <dsp:cNvSpPr/>
      </dsp:nvSpPr>
      <dsp:spPr>
        <a:xfrm>
          <a:off x="3811425" y="1071223"/>
          <a:ext cx="138273" cy="683496"/>
        </a:xfrm>
        <a:custGeom>
          <a:avLst/>
          <a:gdLst/>
          <a:ahLst/>
          <a:cxnLst/>
          <a:rect l="0" t="0" r="0" b="0"/>
          <a:pathLst>
            <a:path>
              <a:moveTo>
                <a:pt x="138273" y="0"/>
              </a:moveTo>
              <a:lnTo>
                <a:pt x="138273" y="683496"/>
              </a:lnTo>
              <a:lnTo>
                <a:pt x="0" y="683496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4F4E7-6F08-4BB5-B2B5-B179EF742744}">
      <dsp:nvSpPr>
        <dsp:cNvPr id="0" name=""/>
        <dsp:cNvSpPr/>
      </dsp:nvSpPr>
      <dsp:spPr>
        <a:xfrm>
          <a:off x="3949699" y="1071223"/>
          <a:ext cx="2153160" cy="2789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9734"/>
              </a:lnTo>
              <a:lnTo>
                <a:pt x="2153160" y="2439734"/>
              </a:lnTo>
              <a:lnTo>
                <a:pt x="2153160" y="2789079"/>
              </a:lnTo>
            </a:path>
          </a:pathLst>
        </a:custGeom>
        <a:noFill/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34DE30-0C2C-40DC-968D-EE7F3A9BEE39}">
      <dsp:nvSpPr>
        <dsp:cNvPr id="0" name=""/>
        <dsp:cNvSpPr/>
      </dsp:nvSpPr>
      <dsp:spPr>
        <a:xfrm>
          <a:off x="1965455" y="1071223"/>
          <a:ext cx="1984244" cy="2789079"/>
        </a:xfrm>
        <a:custGeom>
          <a:avLst/>
          <a:gdLst/>
          <a:ahLst/>
          <a:cxnLst/>
          <a:rect l="0" t="0" r="0" b="0"/>
          <a:pathLst>
            <a:path>
              <a:moveTo>
                <a:pt x="1984244" y="0"/>
              </a:moveTo>
              <a:lnTo>
                <a:pt x="1984244" y="2439734"/>
              </a:lnTo>
              <a:lnTo>
                <a:pt x="0" y="2439734"/>
              </a:lnTo>
              <a:lnTo>
                <a:pt x="0" y="2789079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F99B99-AB3A-4870-8142-F4236D5738E3}">
      <dsp:nvSpPr>
        <dsp:cNvPr id="0" name=""/>
        <dsp:cNvSpPr/>
      </dsp:nvSpPr>
      <dsp:spPr>
        <a:xfrm>
          <a:off x="558993" y="0"/>
          <a:ext cx="6781412" cy="10712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>
              <a:latin typeface="Arial Black" pitchFamily="34" charset="0"/>
            </a:rPr>
            <a:t>Minister Obrony Narodowej</a:t>
          </a:r>
          <a:endParaRPr lang="pl-PL" sz="3200" kern="1200" dirty="0">
            <a:latin typeface="Arial Black" pitchFamily="34" charset="0"/>
          </a:endParaRPr>
        </a:p>
      </dsp:txBody>
      <dsp:txXfrm>
        <a:off x="558993" y="0"/>
        <a:ext cx="6781412" cy="1071223"/>
      </dsp:txXfrm>
    </dsp:sp>
    <dsp:sp modelId="{5EA21AA6-497E-4CC4-83D9-064DD2B263C2}">
      <dsp:nvSpPr>
        <dsp:cNvPr id="0" name=""/>
        <dsp:cNvSpPr/>
      </dsp:nvSpPr>
      <dsp:spPr>
        <a:xfrm>
          <a:off x="128600" y="3860303"/>
          <a:ext cx="3673708" cy="12062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>
              <a:solidFill>
                <a:srgbClr val="C00000"/>
              </a:solidFill>
              <a:latin typeface="Arial Black" pitchFamily="34" charset="0"/>
            </a:rPr>
            <a:t>Dowódca Generalny RSZ</a:t>
          </a:r>
          <a:endParaRPr lang="pl-PL" sz="3200" b="1" kern="1200" dirty="0">
            <a:solidFill>
              <a:srgbClr val="C00000"/>
            </a:solidFill>
            <a:latin typeface="Arial Black" pitchFamily="34" charset="0"/>
          </a:endParaRPr>
        </a:p>
      </dsp:txBody>
      <dsp:txXfrm>
        <a:off x="128600" y="3860303"/>
        <a:ext cx="3673708" cy="1206203"/>
      </dsp:txXfrm>
    </dsp:sp>
    <dsp:sp modelId="{D38CD2E7-2986-4F26-A646-4037D64B8ECF}">
      <dsp:nvSpPr>
        <dsp:cNvPr id="0" name=""/>
        <dsp:cNvSpPr/>
      </dsp:nvSpPr>
      <dsp:spPr>
        <a:xfrm>
          <a:off x="4291458" y="3860303"/>
          <a:ext cx="3622803" cy="11810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solidFill>
                <a:srgbClr val="C00000"/>
              </a:solidFill>
              <a:latin typeface="Arial Black" pitchFamily="34" charset="0"/>
            </a:rPr>
            <a:t>Dowódca Operacyjny RSZ</a:t>
          </a:r>
          <a:endParaRPr lang="pl-PL" sz="2800" b="1" kern="1200" dirty="0">
            <a:solidFill>
              <a:srgbClr val="C00000"/>
            </a:solidFill>
            <a:latin typeface="Arial Black" pitchFamily="34" charset="0"/>
          </a:endParaRPr>
        </a:p>
      </dsp:txBody>
      <dsp:txXfrm>
        <a:off x="4291458" y="3860303"/>
        <a:ext cx="3622803" cy="1181034"/>
      </dsp:txXfrm>
    </dsp:sp>
    <dsp:sp modelId="{7B52745D-1EAE-4001-8689-C44FBAC0C2CF}">
      <dsp:nvSpPr>
        <dsp:cNvPr id="0" name=""/>
        <dsp:cNvSpPr/>
      </dsp:nvSpPr>
      <dsp:spPr>
        <a:xfrm>
          <a:off x="638810" y="1221287"/>
          <a:ext cx="3172615" cy="1066865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>
              <a:latin typeface="Arial Black" pitchFamily="34" charset="0"/>
            </a:rPr>
            <a:t>Szef SGWP</a:t>
          </a:r>
          <a:endParaRPr lang="pl-PL" sz="3600" kern="1200" dirty="0">
            <a:latin typeface="Arial Black" pitchFamily="34" charset="0"/>
          </a:endParaRPr>
        </a:p>
      </dsp:txBody>
      <dsp:txXfrm>
        <a:off x="638810" y="1221287"/>
        <a:ext cx="3172615" cy="1066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45CC59A6-04F0-403F-B013-7837F018E88A}" type="datetimeFigureOut">
              <a:rPr lang="pl-PL"/>
              <a:pPr>
                <a:defRPr/>
              </a:pPr>
              <a:t>2015-08-31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pl-P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3E98CFD3-9864-4123-B467-F4EF8D6045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217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24BB0A-6366-43FC-B727-30E6E635A4F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121C050-0A7D-42E5-B6B6-11B6850CB202}" type="slidenum">
              <a:rPr lang="pl-PL" smtClean="0"/>
              <a:pPr eaLnBrk="1" hangingPunct="1">
                <a:defRPr/>
              </a:pPr>
              <a:t>3</a:t>
            </a:fld>
            <a:endParaRPr lang="pl-PL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93969CB-A928-4E4D-B68A-C595DC4D54D3}" type="slidenum">
              <a:rPr lang="pl-PL" smtClean="0"/>
              <a:pPr eaLnBrk="1" hangingPunct="1">
                <a:defRPr/>
              </a:pPr>
              <a:t>4</a:t>
            </a:fld>
            <a:endParaRPr lang="pl-PL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C20CD20-107C-4A29-ADC5-BA5DA3BA60C1}" type="slidenum">
              <a:rPr lang="pl-PL" smtClean="0"/>
              <a:pPr eaLnBrk="1" hangingPunct="1">
                <a:defRPr/>
              </a:pPr>
              <a:t>5</a:t>
            </a:fld>
            <a:endParaRPr lang="pl-PL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82AF9E2-2897-4231-AECE-CB51E43BF09C}" type="slidenum">
              <a:rPr lang="pl-PL" smtClean="0"/>
              <a:pPr eaLnBrk="1" hangingPunct="1">
                <a:defRPr/>
              </a:pPr>
              <a:t>6</a:t>
            </a:fld>
            <a:endParaRPr lang="pl-PL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442D261-65E8-44CD-BDBE-8188EBBBE872}" type="slidenum">
              <a:rPr lang="pl-PL" smtClean="0"/>
              <a:pPr eaLnBrk="1" hangingPunct="1">
                <a:defRPr/>
              </a:pPr>
              <a:t>7</a:t>
            </a:fld>
            <a:endParaRPr lang="pl-PL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180C-9C7C-497B-9F05-6C68A574289F}" type="datetime1">
              <a:rPr lang="pl-PL"/>
              <a:pPr>
                <a:defRPr/>
              </a:pPr>
              <a:t>2015-08-31</a:t>
            </a:fld>
            <a:r>
              <a:rPr lang="pl-PL"/>
              <a:t>BBN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Styczeń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436EC-492F-41B7-AF51-9B9063545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D60A4-1358-4C0E-BD6E-D1719FBD5CA6}" type="datetime1">
              <a:rPr lang="pl-PL"/>
              <a:pPr>
                <a:defRPr/>
              </a:pPr>
              <a:t>2015-08-31</a:t>
            </a:fld>
            <a:r>
              <a:rPr lang="pl-PL"/>
              <a:t>BBN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Styczeń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15473-4650-4F57-A3C9-3A495645D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7FEF4-3E3A-4667-8BED-F440E8FCF56A}" type="datetime1">
              <a:rPr lang="pl-PL"/>
              <a:pPr>
                <a:defRPr/>
              </a:pPr>
              <a:t>2015-08-31</a:t>
            </a:fld>
            <a:r>
              <a:rPr lang="pl-PL"/>
              <a:t>BBN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Styczeń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E8928-690A-45F8-8D02-EC79F8BEB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ACBF2-8FC9-4DD1-8811-D6FD8793359A}" type="datetime1">
              <a:rPr lang="pl-PL"/>
              <a:pPr>
                <a:defRPr/>
              </a:pPr>
              <a:t>2015-08-31</a:t>
            </a:fld>
            <a:r>
              <a:rPr lang="pl-PL"/>
              <a:t>BBN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Styczeń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6B3B6-2ED2-4B00-87C3-04C4FF187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B7D0E-2770-4B3D-AFF8-F6CF8C886128}" type="datetime1">
              <a:rPr lang="pl-PL"/>
              <a:pPr>
                <a:defRPr/>
              </a:pPr>
              <a:t>2015-08-31</a:t>
            </a:fld>
            <a:r>
              <a:rPr lang="pl-PL"/>
              <a:t>BBN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Styczeń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8CEA2-3CA3-491A-BD4B-4404E02B6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8DC85-518E-49CA-8EA0-9B04682FAC3E}" type="datetime1">
              <a:rPr lang="pl-PL"/>
              <a:pPr>
                <a:defRPr/>
              </a:pPr>
              <a:t>2015-08-31</a:t>
            </a:fld>
            <a:r>
              <a:rPr lang="pl-PL"/>
              <a:t>BBN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Styczeń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C8D88-19EE-40A4-99A6-34FA058D1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61CC3-91DB-495D-8896-992EC2E8466C}" type="datetime1">
              <a:rPr lang="pl-PL"/>
              <a:pPr>
                <a:defRPr/>
              </a:pPr>
              <a:t>2015-08-31</a:t>
            </a:fld>
            <a:r>
              <a:rPr lang="pl-PL"/>
              <a:t>BBN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Styczeń 2013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B8B1C-9BF5-40D9-9C7D-1F267E59A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5D14D-5406-4323-BA4F-FF77A953E0AC}" type="datetime1">
              <a:rPr lang="pl-PL"/>
              <a:pPr>
                <a:defRPr/>
              </a:pPr>
              <a:t>2015-08-31</a:t>
            </a:fld>
            <a:r>
              <a:rPr lang="pl-PL"/>
              <a:t>BBN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Styczeń 2013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E068B-5024-44AE-92A3-ABA08336B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0BD03-5A10-49E8-86A1-22F0FCA9B374}" type="datetime1">
              <a:rPr lang="pl-PL"/>
              <a:pPr>
                <a:defRPr/>
              </a:pPr>
              <a:t>2015-08-31</a:t>
            </a:fld>
            <a:r>
              <a:rPr lang="pl-PL"/>
              <a:t>BBN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Styczeń 2013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4ED80-90B9-4483-A403-7AFCA2EEA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9E865-6CCC-4E00-AEDF-A23405B72D1D}" type="datetime1">
              <a:rPr lang="pl-PL"/>
              <a:pPr>
                <a:defRPr/>
              </a:pPr>
              <a:t>2015-08-31</a:t>
            </a:fld>
            <a:r>
              <a:rPr lang="pl-PL"/>
              <a:t>BBN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Styczeń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F6C8-D096-48B7-8010-7376F1984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A899C-5F4B-4325-A435-406F67068919}" type="datetime1">
              <a:rPr lang="pl-PL"/>
              <a:pPr>
                <a:defRPr/>
              </a:pPr>
              <a:t>2015-08-31</a:t>
            </a:fld>
            <a:r>
              <a:rPr lang="pl-PL"/>
              <a:t>BBN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Styczeń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6CEB-22A3-41E5-A93F-6C4481C5A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C8AF414-C2ED-411F-B7B2-BBDA2D1A84E8}" type="datetime1">
              <a:rPr lang="pl-PL"/>
              <a:pPr>
                <a:defRPr/>
              </a:pPr>
              <a:t>2015-08-31</a:t>
            </a:fld>
            <a:r>
              <a:rPr lang="pl-PL"/>
              <a:t>BBN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 Styczeń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5AAB09-230E-4A3B-B7B9-082F61C1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logo_BBN_wp_k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850" y="528638"/>
            <a:ext cx="25177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2208213"/>
            <a:ext cx="9144000" cy="2438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36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REFORMA SYSTEMU </a:t>
            </a:r>
          </a:p>
          <a:p>
            <a:pPr algn="ctr">
              <a:defRPr/>
            </a:pPr>
            <a:r>
              <a:rPr lang="pl-PL" sz="36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KIEROWANIA I DOWODZENIA </a:t>
            </a:r>
          </a:p>
          <a:p>
            <a:pPr algn="ctr">
              <a:defRPr/>
            </a:pPr>
            <a:r>
              <a:rPr lang="pl-PL" sz="36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SIŁAMI ZBROJNYMI RP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2816225" y="5489575"/>
            <a:ext cx="61753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600">
                <a:solidFill>
                  <a:srgbClr val="415D6F"/>
                </a:solidFill>
                <a:latin typeface="Arial Black" pitchFamily="34" charset="0"/>
                <a:cs typeface="Times New Roman" pitchFamily="18" charset="0"/>
              </a:rPr>
              <a:t>Szef Biura Bezpiecze</a:t>
            </a:r>
            <a:r>
              <a:rPr lang="pl-PL" sz="1600">
                <a:solidFill>
                  <a:srgbClr val="415D6F"/>
                </a:solidFill>
                <a:latin typeface="Arial Black" pitchFamily="34" charset="0"/>
              </a:rPr>
              <a:t>ńs</a:t>
            </a:r>
            <a:r>
              <a:rPr lang="pl-PL" sz="1600">
                <a:solidFill>
                  <a:srgbClr val="415D6F"/>
                </a:solidFill>
                <a:latin typeface="Arial Black" pitchFamily="34" charset="0"/>
                <a:cs typeface="Times New Roman" pitchFamily="18" charset="0"/>
              </a:rPr>
              <a:t>twa Narodowego </a:t>
            </a:r>
          </a:p>
          <a:p>
            <a:pPr algn="r"/>
            <a:r>
              <a:rPr lang="pl-PL" sz="1600">
                <a:solidFill>
                  <a:srgbClr val="415D6F"/>
                </a:solidFill>
                <a:latin typeface="Arial Black" pitchFamily="34" charset="0"/>
                <a:cs typeface="Times New Roman" pitchFamily="18" charset="0"/>
              </a:rPr>
              <a:t>Stanis</a:t>
            </a:r>
            <a:r>
              <a:rPr lang="pl-PL" sz="1600">
                <a:solidFill>
                  <a:srgbClr val="415D6F"/>
                </a:solidFill>
                <a:latin typeface="Arial Black" pitchFamily="34" charset="0"/>
              </a:rPr>
              <a:t>ł</a:t>
            </a:r>
            <a:r>
              <a:rPr lang="pl-PL" sz="1600">
                <a:solidFill>
                  <a:srgbClr val="415D6F"/>
                </a:solidFill>
                <a:latin typeface="Arial Black" pitchFamily="34" charset="0"/>
                <a:cs typeface="Times New Roman" pitchFamily="18" charset="0"/>
              </a:rPr>
              <a:t>aw Koziej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C3726DB-C021-4DBB-9C29-7550CC56E9F2}" type="slidenum">
              <a:rPr lang="en-US"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200" b="0" dirty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A73B43-E056-42F2-B086-C4A8000BBB5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38" y="0"/>
            <a:ext cx="9144000" cy="7683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Organizacyjne przesłanki reformy</a:t>
            </a:r>
          </a:p>
        </p:txBody>
      </p:sp>
      <p:sp>
        <p:nvSpPr>
          <p:cNvPr id="11267" name="Prostokąt 1"/>
          <p:cNvSpPr>
            <a:spLocks noChangeArrowheads="1"/>
          </p:cNvSpPr>
          <p:nvPr/>
        </p:nvSpPr>
        <p:spPr bwMode="auto">
          <a:xfrm>
            <a:off x="165100" y="909638"/>
            <a:ext cx="8855075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000" dirty="0">
                <a:latin typeface="Arial Black" pitchFamily="34" charset="0"/>
              </a:rPr>
              <a:t>Zachwiana proporcja między </a:t>
            </a:r>
            <a:r>
              <a:rPr lang="pl-PL" sz="2000" dirty="0">
                <a:solidFill>
                  <a:srgbClr val="C00000"/>
                </a:solidFill>
                <a:latin typeface="Arial Black" pitchFamily="34" charset="0"/>
              </a:rPr>
              <a:t>liczebnością wojska i liczbą dowództw centralnych</a:t>
            </a:r>
            <a:r>
              <a:rPr lang="pl-PL" sz="2000" dirty="0">
                <a:latin typeface="Arial Black" pitchFamily="34" charset="0"/>
              </a:rPr>
              <a:t>. W ostatniej dekadzie wojsko zmniejszyło się niemal o połowę, a prawie dwukrotnie wzrosła liczba dowództw centralnych (z 4 do 7): </a:t>
            </a:r>
            <a:r>
              <a:rPr lang="pl-PL" sz="2000" i="1" dirty="0">
                <a:solidFill>
                  <a:srgbClr val="0070C0"/>
                </a:solidFill>
                <a:latin typeface="Arial Black" pitchFamily="34" charset="0"/>
              </a:rPr>
              <a:t>ubywało Indian, przybywało wodzów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000" dirty="0">
                <a:solidFill>
                  <a:srgbClr val="C00000"/>
                </a:solidFill>
                <a:latin typeface="Arial Black" pitchFamily="34" charset="0"/>
              </a:rPr>
              <a:t>Powielanie wielu podobnych funkcji centralnych </a:t>
            </a:r>
            <a:r>
              <a:rPr lang="pl-PL" sz="2000" dirty="0">
                <a:latin typeface="Arial Black" pitchFamily="34" charset="0"/>
              </a:rPr>
              <a:t>(logistyka, kadry, finanse, administracja itp.), generujące </a:t>
            </a:r>
            <a:r>
              <a:rPr lang="pl-PL" sz="2000" dirty="0">
                <a:solidFill>
                  <a:srgbClr val="FF0000"/>
                </a:solidFill>
                <a:latin typeface="Arial Black" pitchFamily="34" charset="0"/>
              </a:rPr>
              <a:t>zbędne koszty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000" dirty="0">
                <a:latin typeface="Arial Black" pitchFamily="34" charset="0"/>
              </a:rPr>
              <a:t>Utrudnione, w stosunku do wzrastających potrzeb, szkolenie w systemie </a:t>
            </a:r>
            <a:r>
              <a:rPr lang="pl-PL" sz="2000" i="1" dirty="0">
                <a:solidFill>
                  <a:srgbClr val="C00000"/>
                </a:solidFill>
                <a:latin typeface="Arial Black" pitchFamily="34" charset="0"/>
              </a:rPr>
              <a:t>„joint”</a:t>
            </a:r>
            <a:endParaRPr lang="pl-PL" sz="2000" dirty="0">
              <a:latin typeface="Arial Black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000" dirty="0">
                <a:solidFill>
                  <a:srgbClr val="006600"/>
                </a:solidFill>
                <a:latin typeface="Arial Black" pitchFamily="34" charset="0"/>
              </a:rPr>
              <a:t>Konsolidacja zracjonalizuje system, zmniejszy koszty jego funkcjonowania, przywróci właściwe proporcje między „centralą i linią” (pozwoli np. przesunąć etaty do jednostek liniowych), stworzy warunki do szkolenia w systemie „joint”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382AC-7413-4E1F-B09E-B13CFA6E7BF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-5850"/>
            <a:ext cx="9151800" cy="1144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pl-PL" sz="2400" dirty="0" smtClean="0">
              <a:solidFill>
                <a:schemeClr val="tx2"/>
              </a:solidFill>
              <a:latin typeface="Arial Black" pitchFamily="34" charset="0"/>
              <a:cs typeface="Arial" charset="0"/>
            </a:endParaRPr>
          </a:p>
          <a:p>
            <a:pPr algn="ctr">
              <a:defRPr/>
            </a:pPr>
            <a:r>
              <a:rPr lang="pl-PL" sz="2400" dirty="0" smtClean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Wzmocnienie </a:t>
            </a:r>
            <a: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roli władzy cywilnej nad wojskiem</a:t>
            </a:r>
          </a:p>
        </p:txBody>
      </p:sp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39688" y="1546685"/>
            <a:ext cx="907573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000" dirty="0">
                <a:latin typeface="Arial Black" pitchFamily="34" charset="0"/>
              </a:rPr>
              <a:t>Zgodnie z obecną ustawą (</a:t>
            </a:r>
            <a:r>
              <a:rPr lang="pl-PL" sz="2000" i="1" dirty="0">
                <a:solidFill>
                  <a:srgbClr val="0070C0"/>
                </a:solidFill>
                <a:latin typeface="Arial Black" pitchFamily="34" charset="0"/>
              </a:rPr>
              <a:t>kompromis z czasów sporu o cywilną kontrolę nad SZ</a:t>
            </a:r>
            <a:r>
              <a:rPr lang="pl-PL" sz="2000" dirty="0">
                <a:latin typeface="Arial Black" pitchFamily="34" charset="0"/>
              </a:rPr>
              <a:t>) szef SGWP dowodzi w imieniu MON: to prawne  „ubezwłasnowolnienie” cywilnego ministra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000" dirty="0">
                <a:latin typeface="Arial Black" pitchFamily="34" charset="0"/>
              </a:rPr>
              <a:t>Obecna ustawa bez upoważnienia konstytucyjnego  </a:t>
            </a:r>
            <a:r>
              <a:rPr lang="pl-PL" sz="2000" dirty="0">
                <a:solidFill>
                  <a:srgbClr val="FF0000"/>
                </a:solidFill>
                <a:latin typeface="Arial Black" pitchFamily="34" charset="0"/>
              </a:rPr>
              <a:t>hierarchizuje konstytucyjne organy </a:t>
            </a:r>
            <a:r>
              <a:rPr lang="pl-PL" sz="2000" dirty="0">
                <a:latin typeface="Arial Black" pitchFamily="34" charset="0"/>
              </a:rPr>
              <a:t>wojskowe, ustanawiając nadrzędność jednego nad pozostałymi i oddzielając ich od władzy cywilnej. To </a:t>
            </a:r>
            <a:r>
              <a:rPr lang="pl-PL" sz="2000" dirty="0">
                <a:solidFill>
                  <a:srgbClr val="C00000"/>
                </a:solidFill>
                <a:latin typeface="Arial Black" pitchFamily="34" charset="0"/>
              </a:rPr>
              <a:t>rozwiązanie z pierwszego etapu wdrażania cywilnej kontroli nad SZ</a:t>
            </a:r>
            <a:r>
              <a:rPr lang="pl-PL" sz="2000" dirty="0">
                <a:latin typeface="Arial Black" pitchFamily="34" charset="0"/>
              </a:rPr>
              <a:t>: ograniczone tylko do ustanowienia cywilnego ministra, z utrzymaniem autonomiczności najwyższego organu wojskowego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000" dirty="0">
                <a:solidFill>
                  <a:srgbClr val="006600"/>
                </a:solidFill>
                <a:latin typeface="Arial Black" pitchFamily="34" charset="0"/>
              </a:rPr>
              <a:t>Reforma wzmocni rolę i odpowiedzialność cywilnej/politycznej władzy (kontroli) nad wojskiem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EC3C0-0DC6-4DB2-A501-0F5253C053E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5850"/>
            <a:ext cx="9151800" cy="6869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Przywrócenie strategicznej roli SGWP</a:t>
            </a:r>
          </a:p>
        </p:txBody>
      </p:sp>
      <p:sp>
        <p:nvSpPr>
          <p:cNvPr id="13315" name="Prostokąt 2"/>
          <p:cNvSpPr>
            <a:spLocks noChangeArrowheads="1"/>
          </p:cNvSpPr>
          <p:nvPr/>
        </p:nvSpPr>
        <p:spPr bwMode="auto">
          <a:xfrm>
            <a:off x="52388" y="1023938"/>
            <a:ext cx="9075737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000" dirty="0">
                <a:latin typeface="Arial Black" pitchFamily="34" charset="0"/>
              </a:rPr>
              <a:t>Szef SGWP odpowiada za planowanie i realizację (zarówno operacyjną, jak i preparacyjną), nadzoruje i sprawozdaje władzy politycznej efekty tych działań (</a:t>
            </a:r>
            <a:r>
              <a:rPr lang="pl-PL" sz="2000" dirty="0">
                <a:solidFill>
                  <a:srgbClr val="0070C0"/>
                </a:solidFill>
                <a:latin typeface="Arial Black" pitchFamily="34" charset="0"/>
              </a:rPr>
              <a:t>sam sobie </a:t>
            </a:r>
            <a:r>
              <a:rPr lang="pl-PL" sz="2000" i="1" dirty="0">
                <a:solidFill>
                  <a:srgbClr val="0070C0"/>
                </a:solidFill>
                <a:latin typeface="Arial Black" pitchFamily="34" charset="0"/>
              </a:rPr>
              <a:t>„sterem, żeglarzem, okrętem</a:t>
            </a:r>
            <a:r>
              <a:rPr lang="pl-PL" sz="2000" dirty="0">
                <a:solidFill>
                  <a:srgbClr val="0070C0"/>
                </a:solidFill>
                <a:latin typeface="Arial Black" pitchFamily="34" charset="0"/>
              </a:rPr>
              <a:t>”). </a:t>
            </a:r>
            <a:r>
              <a:rPr lang="pl-PL" sz="2000" dirty="0">
                <a:latin typeface="Arial Black" pitchFamily="34" charset="0"/>
              </a:rPr>
              <a:t>Taka </a:t>
            </a:r>
            <a:r>
              <a:rPr lang="pl-PL" sz="2000" dirty="0">
                <a:solidFill>
                  <a:srgbClr val="C00000"/>
                </a:solidFill>
                <a:latin typeface="Arial Black" pitchFamily="34" charset="0"/>
              </a:rPr>
              <a:t>omnipotencja kompetencyjna </a:t>
            </a:r>
            <a:r>
              <a:rPr lang="pl-PL" sz="2000" dirty="0">
                <a:latin typeface="Arial Black" pitchFamily="34" charset="0"/>
              </a:rPr>
              <a:t>osłabia zdolności SGWP w jego podstawowej roli jako </a:t>
            </a:r>
            <a:r>
              <a:rPr lang="pl-PL" sz="2000" dirty="0">
                <a:solidFill>
                  <a:srgbClr val="C00000"/>
                </a:solidFill>
                <a:latin typeface="Arial Black" pitchFamily="34" charset="0"/>
              </a:rPr>
              <a:t>strategicznego planisty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000" dirty="0">
                <a:latin typeface="Arial Black" pitchFamily="34" charset="0"/>
              </a:rPr>
              <a:t>Niektórzy ministrowie próbowali przełamać uzależnienie tylko od jednego najwyższego organu wojskowego; stawiało to dowódców strategicznych przed </a:t>
            </a:r>
            <a:r>
              <a:rPr lang="pl-PL" sz="2000" dirty="0">
                <a:solidFill>
                  <a:srgbClr val="C00000"/>
                </a:solidFill>
                <a:latin typeface="Arial Black" pitchFamily="34" charset="0"/>
              </a:rPr>
              <a:t>dylematem lojalności</a:t>
            </a:r>
            <a:r>
              <a:rPr lang="pl-PL" sz="2000" dirty="0">
                <a:latin typeface="Arial Black" pitchFamily="34" charset="0"/>
              </a:rPr>
              <a:t>: szef SGWP czy MON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000" dirty="0">
                <a:latin typeface="Arial Black" pitchFamily="34" charset="0"/>
              </a:rPr>
              <a:t>Dowodzenie przez Szefa SGWP to jeden z systemowych </a:t>
            </a:r>
            <a:r>
              <a:rPr lang="pl-PL" sz="2000" dirty="0">
                <a:solidFill>
                  <a:srgbClr val="C00000"/>
                </a:solidFill>
                <a:latin typeface="Arial Black" pitchFamily="34" charset="0"/>
              </a:rPr>
              <a:t>wyjątków w całej historii wojska </a:t>
            </a:r>
            <a:r>
              <a:rPr lang="pl-PL" sz="2000" dirty="0">
                <a:latin typeface="Arial Black" pitchFamily="34" charset="0"/>
              </a:rPr>
              <a:t>(nie tylko polskiego)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000" dirty="0">
                <a:solidFill>
                  <a:srgbClr val="006600"/>
                </a:solidFill>
                <a:latin typeface="Arial Black" pitchFamily="34" charset="0"/>
              </a:rPr>
              <a:t>Reforma przywraca właściwą, klasyczną rolę SGWP i wzmacnia jego kompetencje strategiczne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DFCC5-D749-48C9-A609-023C41BA728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09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Ujednolicenie systemu dowodzenia</a:t>
            </a:r>
          </a:p>
          <a:p>
            <a:pPr algn="ctr">
              <a:defRPr/>
            </a:pPr>
            <a: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na czas pokoju i wojny („P” i „W”)</a:t>
            </a:r>
          </a:p>
        </p:txBody>
      </p:sp>
      <p:sp>
        <p:nvSpPr>
          <p:cNvPr id="14339" name="Prostokąt 1"/>
          <p:cNvSpPr>
            <a:spLocks noChangeArrowheads="1"/>
          </p:cNvSpPr>
          <p:nvPr/>
        </p:nvSpPr>
        <p:spPr bwMode="auto">
          <a:xfrm>
            <a:off x="68263" y="1157665"/>
            <a:ext cx="9075737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100" dirty="0">
                <a:latin typeface="Arial Black" pitchFamily="34" charset="0"/>
              </a:rPr>
              <a:t>Dzisiaj organizacja dowodzenia na czas „P” i „W” jest </a:t>
            </a:r>
            <a:r>
              <a:rPr lang="pl-PL" sz="2100" dirty="0">
                <a:solidFill>
                  <a:srgbClr val="C00000"/>
                </a:solidFill>
                <a:latin typeface="Arial Black" pitchFamily="34" charset="0"/>
              </a:rPr>
              <a:t>diametralnie </a:t>
            </a:r>
            <a:r>
              <a:rPr lang="pl-PL" sz="2100" dirty="0" smtClean="0">
                <a:solidFill>
                  <a:srgbClr val="C00000"/>
                </a:solidFill>
                <a:latin typeface="Arial Black" pitchFamily="34" charset="0"/>
              </a:rPr>
              <a:t>różna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100" dirty="0" smtClean="0">
                <a:latin typeface="Arial Black" pitchFamily="34" charset="0"/>
              </a:rPr>
              <a:t>System </a:t>
            </a:r>
            <a:r>
              <a:rPr lang="pl-PL" sz="2100" dirty="0">
                <a:latin typeface="Arial Black" pitchFamily="34" charset="0"/>
              </a:rPr>
              <a:t>wojenny, w tym Naczelne Dowództwo SZ, organizować ma się dopiero w stanie wojennym (w najtrudniejszym momencie, </a:t>
            </a:r>
            <a:r>
              <a:rPr lang="pl-PL" sz="2100" i="1" dirty="0">
                <a:solidFill>
                  <a:srgbClr val="0070C0"/>
                </a:solidFill>
                <a:latin typeface="Arial Black" pitchFamily="34" charset="0"/>
              </a:rPr>
              <a:t>„pod ogniem</a:t>
            </a:r>
            <a:r>
              <a:rPr lang="pl-PL" sz="2100" dirty="0">
                <a:latin typeface="Arial Black" pitchFamily="34" charset="0"/>
              </a:rPr>
              <a:t>”)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100" dirty="0">
                <a:latin typeface="Arial Black" pitchFamily="34" charset="0"/>
              </a:rPr>
              <a:t>Sztab Generalny WP, jako najważniejszy, strategiczny organ pomocniczy najwyższych władz państwa, byłby na potrzeby wojenne reorganizowany i kształtowany na nowo </a:t>
            </a:r>
            <a:r>
              <a:rPr lang="pl-PL" sz="2100" dirty="0">
                <a:solidFill>
                  <a:srgbClr val="C00000"/>
                </a:solidFill>
                <a:latin typeface="Arial Black" pitchFamily="34" charset="0"/>
              </a:rPr>
              <a:t>także dopiero w czasie wojny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100" dirty="0">
                <a:latin typeface="Arial Black" pitchFamily="34" charset="0"/>
              </a:rPr>
              <a:t>Brak w czasie „P” organu  dowodzenia, </a:t>
            </a:r>
            <a:r>
              <a:rPr lang="pl-PL" sz="2100" dirty="0" smtClean="0">
                <a:latin typeface="Arial Black" pitchFamily="34" charset="0"/>
              </a:rPr>
              <a:t>który </a:t>
            </a:r>
            <a:r>
              <a:rPr lang="pl-PL" sz="2100" dirty="0" smtClean="0">
                <a:solidFill>
                  <a:srgbClr val="C00000"/>
                </a:solidFill>
                <a:latin typeface="Arial Black" pitchFamily="34" charset="0"/>
              </a:rPr>
              <a:t>przygotowywałby </a:t>
            </a:r>
            <a:r>
              <a:rPr lang="pl-PL" sz="2100" dirty="0">
                <a:solidFill>
                  <a:srgbClr val="C00000"/>
                </a:solidFill>
                <a:latin typeface="Arial Black" pitchFamily="34" charset="0"/>
              </a:rPr>
              <a:t>się do roli NDSZ</a:t>
            </a:r>
            <a:endParaRPr lang="pl-PL" sz="2100" dirty="0">
              <a:latin typeface="Arial Black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100" dirty="0">
                <a:solidFill>
                  <a:srgbClr val="006600"/>
                </a:solidFill>
                <a:latin typeface="Arial Black" pitchFamily="34" charset="0"/>
              </a:rPr>
              <a:t>Reforma wprowadzi jednolity system dowodzenia w czasie pokoju, kryzysu i wojny. Zawczasu wskazywany będzie kandydat na NDSZ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156C5-4C8B-40B9-A609-4E6F41A2224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5850"/>
            <a:ext cx="9144000" cy="909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Uwarunkowania konstytucyjne (1)</a:t>
            </a:r>
          </a:p>
        </p:txBody>
      </p:sp>
      <p:sp>
        <p:nvSpPr>
          <p:cNvPr id="15363" name="Prostokąt 1"/>
          <p:cNvSpPr>
            <a:spLocks noChangeArrowheads="1"/>
          </p:cNvSpPr>
          <p:nvPr/>
        </p:nvSpPr>
        <p:spPr bwMode="auto">
          <a:xfrm>
            <a:off x="-236538" y="1049330"/>
            <a:ext cx="923607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>
              <a:buFont typeface="Wingdings" pitchFamily="2" charset="2"/>
              <a:buChar char="§"/>
            </a:pPr>
            <a:r>
              <a:rPr lang="pl-PL" sz="2200" dirty="0">
                <a:latin typeface="Arial Black" pitchFamily="34" charset="0"/>
              </a:rPr>
              <a:t>Istniejący dziś system wprowadzony został </a:t>
            </a:r>
            <a:r>
              <a:rPr lang="pl-PL" sz="2200" dirty="0">
                <a:solidFill>
                  <a:srgbClr val="C00000"/>
                </a:solidFill>
                <a:latin typeface="Arial Black" pitchFamily="34" charset="0"/>
              </a:rPr>
              <a:t>przed wejściem w życie  obecnej Konstytucji</a:t>
            </a:r>
            <a:r>
              <a:rPr lang="pl-PL" sz="2200" dirty="0">
                <a:latin typeface="Arial Black" pitchFamily="34" charset="0"/>
              </a:rPr>
              <a:t>.  „Mała Konstytucja” nieco inaczej traktowała  najwyższe organy dowodzenia, wyróżniając wówczas szefa SGWP </a:t>
            </a:r>
            <a:endParaRPr lang="pl-PL" sz="2200" dirty="0" smtClean="0">
              <a:latin typeface="Arial Black" pitchFamily="34" charset="0"/>
            </a:endParaRPr>
          </a:p>
          <a:p>
            <a:pPr marL="800100" lvl="1" indent="-342900"/>
            <a:endParaRPr lang="pl-PL" sz="2200" dirty="0">
              <a:latin typeface="Arial Black" pitchFamily="34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pl-PL" sz="2200" dirty="0">
                <a:latin typeface="Arial Black" pitchFamily="34" charset="0"/>
              </a:rPr>
              <a:t>Obecna Konstytucja traktuje jednakowo wszystkie najwyższe organy wojskowe. </a:t>
            </a:r>
            <a:r>
              <a:rPr lang="pl-PL" sz="2200" dirty="0">
                <a:solidFill>
                  <a:srgbClr val="FF0000"/>
                </a:solidFill>
                <a:latin typeface="Arial Black" pitchFamily="34" charset="0"/>
              </a:rPr>
              <a:t>Nic nie mówi, że Szef SGWP ma dowodzić SZ. </a:t>
            </a:r>
            <a:r>
              <a:rPr lang="pl-PL" sz="2200" dirty="0">
                <a:latin typeface="Arial Black" pitchFamily="34" charset="0"/>
              </a:rPr>
              <a:t>Wręcz przeciwnie: dowodzącymi z nazwy są tylko dowódcy rodzajów </a:t>
            </a:r>
            <a:r>
              <a:rPr lang="pl-PL" sz="2200" dirty="0" smtClean="0">
                <a:latin typeface="Arial Black" pitchFamily="34" charset="0"/>
              </a:rPr>
              <a:t>SZ</a:t>
            </a:r>
          </a:p>
          <a:p>
            <a:pPr marL="800100" lvl="1" indent="-342900"/>
            <a:r>
              <a:rPr lang="pl-PL" sz="2200" dirty="0" smtClean="0">
                <a:latin typeface="Arial Black" pitchFamily="34" charset="0"/>
              </a:rPr>
              <a:t> </a:t>
            </a:r>
            <a:endParaRPr lang="pl-PL" sz="2200" dirty="0">
              <a:latin typeface="Arial Black" pitchFamily="34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pl-PL" sz="2200" dirty="0">
                <a:solidFill>
                  <a:srgbClr val="006600"/>
                </a:solidFill>
                <a:latin typeface="Arial Black" pitchFamily="34" charset="0"/>
              </a:rPr>
              <a:t>Projektowana reforma dostosowuje więc </a:t>
            </a:r>
            <a:r>
              <a:rPr lang="pl-PL" sz="2200" dirty="0">
                <a:solidFill>
                  <a:srgbClr val="C00000"/>
                </a:solidFill>
                <a:latin typeface="Arial Black" pitchFamily="34" charset="0"/>
              </a:rPr>
              <a:t>„</a:t>
            </a:r>
            <a:r>
              <a:rPr lang="pl-PL" sz="2200" dirty="0" err="1">
                <a:solidFill>
                  <a:srgbClr val="C00000"/>
                </a:solidFill>
                <a:latin typeface="Arial Black" pitchFamily="34" charset="0"/>
              </a:rPr>
              <a:t>przedkonstytucyjne</a:t>
            </a:r>
            <a:r>
              <a:rPr lang="pl-PL" sz="2200" dirty="0">
                <a:solidFill>
                  <a:srgbClr val="C00000"/>
                </a:solidFill>
                <a:latin typeface="Arial Black" pitchFamily="34" charset="0"/>
              </a:rPr>
              <a:t>” rozwiązania </a:t>
            </a:r>
            <a:r>
              <a:rPr lang="pl-PL" sz="2200" dirty="0">
                <a:solidFill>
                  <a:srgbClr val="006600"/>
                </a:solidFill>
                <a:latin typeface="Arial Black" pitchFamily="34" charset="0"/>
              </a:rPr>
              <a:t>organizacyjne i funkcjonalne do obecnego zapisu konstytucyjnego. Prezydent powołuje Szefa SGWP i dowódców RSZ </a:t>
            </a:r>
            <a:br>
              <a:rPr lang="pl-PL" sz="2200" dirty="0">
                <a:solidFill>
                  <a:srgbClr val="006600"/>
                </a:solidFill>
                <a:latin typeface="Arial Black" pitchFamily="34" charset="0"/>
              </a:rPr>
            </a:br>
            <a:r>
              <a:rPr lang="pl-PL" sz="2200" dirty="0" smtClean="0">
                <a:solidFill>
                  <a:srgbClr val="C00000"/>
                </a:solidFill>
                <a:latin typeface="Arial Black" pitchFamily="34" charset="0"/>
              </a:rPr>
              <a:t>w </a:t>
            </a:r>
            <a:r>
              <a:rPr lang="pl-PL" sz="2200" dirty="0">
                <a:solidFill>
                  <a:srgbClr val="C00000"/>
                </a:solidFill>
                <a:latin typeface="Arial Black" pitchFamily="34" charset="0"/>
              </a:rPr>
              <a:t>tej samej procedurze </a:t>
            </a:r>
            <a:r>
              <a:rPr lang="pl-PL" sz="2200" dirty="0">
                <a:solidFill>
                  <a:srgbClr val="006600"/>
                </a:solidFill>
                <a:latin typeface="Arial Black" pitchFamily="34" charset="0"/>
              </a:rPr>
              <a:t>(czyli jako równych sobie)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B1261-B47F-4831-BEBB-E24B895F92A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5850"/>
            <a:ext cx="9144000" cy="909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Uwarunkowania konstytucyjne (2)</a:t>
            </a:r>
          </a:p>
        </p:txBody>
      </p:sp>
      <p:sp>
        <p:nvSpPr>
          <p:cNvPr id="16387" name="Prostokąt 1"/>
          <p:cNvSpPr>
            <a:spLocks noChangeArrowheads="1"/>
          </p:cNvSpPr>
          <p:nvPr/>
        </p:nvSpPr>
        <p:spPr bwMode="auto">
          <a:xfrm>
            <a:off x="-385763" y="970543"/>
            <a:ext cx="9385301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200" dirty="0">
                <a:latin typeface="Arial Black" pitchFamily="34" charset="0"/>
              </a:rPr>
              <a:t>Konstytucja mówi o </a:t>
            </a:r>
            <a:r>
              <a:rPr lang="pl-PL" sz="2200" dirty="0">
                <a:solidFill>
                  <a:srgbClr val="C00000"/>
                </a:solidFill>
                <a:latin typeface="Arial Black" pitchFamily="34" charset="0"/>
              </a:rPr>
              <a:t>dowódcach RSZ w rozumieniu ogólnym, a nie jednostkowym</a:t>
            </a:r>
            <a:r>
              <a:rPr lang="pl-PL" sz="2200" dirty="0">
                <a:latin typeface="Arial Black" pitchFamily="34" charset="0"/>
              </a:rPr>
              <a:t>; nie o dowódcach konkretnych rodzajów SZ, co jest zupełnie naturalne, bo RSZ (i ich nazwy) są kategoriami umownymi </a:t>
            </a:r>
            <a:r>
              <a:rPr lang="pl-PL" sz="2200" dirty="0" smtClean="0">
                <a:latin typeface="Arial Black" pitchFamily="34" charset="0"/>
              </a:rPr>
              <a:t/>
            </a:r>
            <a:br>
              <a:rPr lang="pl-PL" sz="2200" dirty="0" smtClean="0">
                <a:latin typeface="Arial Black" pitchFamily="34" charset="0"/>
              </a:rPr>
            </a:br>
            <a:r>
              <a:rPr lang="pl-PL" sz="2200" dirty="0" smtClean="0">
                <a:latin typeface="Arial Black" pitchFamily="34" charset="0"/>
              </a:rPr>
              <a:t>i </a:t>
            </a:r>
            <a:r>
              <a:rPr lang="pl-PL" sz="2200" dirty="0">
                <a:latin typeface="Arial Black" pitchFamily="34" charset="0"/>
              </a:rPr>
              <a:t>często się zmieniają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200" dirty="0">
                <a:latin typeface="Arial Black" pitchFamily="34" charset="0"/>
              </a:rPr>
              <a:t>Nie wymieniając ich z nazwy własnej, umożliwia dzięki temu dostosowywanie systemu dowodzenia do zmieniających się potrzeb bez konieczności zmiany samej Konstytucji  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200" dirty="0">
                <a:solidFill>
                  <a:srgbClr val="FF0000"/>
                </a:solidFill>
                <a:latin typeface="Arial Black" pitchFamily="34" charset="0"/>
              </a:rPr>
              <a:t>Ustanowieni projektowaną reformą dowódcy są właśnie dowódcami rodzajów SZ w rozumieniu konstytucji</a:t>
            </a:r>
            <a:r>
              <a:rPr lang="pl-PL" sz="2200" dirty="0">
                <a:latin typeface="Arial Black" pitchFamily="34" charset="0"/>
              </a:rPr>
              <a:t>, tylko że połączonymi, dowodzącymi  formacjami z różnych RSZ (</a:t>
            </a:r>
            <a:r>
              <a:rPr lang="pl-PL" sz="2200" i="1" dirty="0">
                <a:solidFill>
                  <a:srgbClr val="0070C0"/>
                </a:solidFill>
                <a:latin typeface="Arial Black" pitchFamily="34" charset="0"/>
              </a:rPr>
              <a:t>podobnie jest np. </a:t>
            </a:r>
            <a:r>
              <a:rPr lang="pl-PL" sz="2200" i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pl-PL" sz="2200" i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pl-PL" sz="2200" i="1" dirty="0" smtClean="0">
                <a:solidFill>
                  <a:srgbClr val="0070C0"/>
                </a:solidFill>
                <a:latin typeface="Arial Black" pitchFamily="34" charset="0"/>
              </a:rPr>
              <a:t>z </a:t>
            </a:r>
            <a:r>
              <a:rPr lang="pl-PL" sz="2200" i="1" dirty="0">
                <a:solidFill>
                  <a:srgbClr val="0070C0"/>
                </a:solidFill>
                <a:latin typeface="Arial Black" pitchFamily="34" charset="0"/>
              </a:rPr>
              <a:t>ministrami, którzy w praktyce często kierują jednocześnie kilkoma działami administracji rządowej; analogia do systemu „joint” w wojsku</a:t>
            </a:r>
            <a:r>
              <a:rPr lang="pl-PL" sz="2200" i="1" dirty="0">
                <a:latin typeface="Arial Black" pitchFamily="34" charset="0"/>
              </a:rPr>
              <a:t>)</a:t>
            </a:r>
            <a:endParaRPr lang="pl-PL" sz="22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71097-E97A-4A7D-BCE9-2ECF7EA41AD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09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Kwestia symbolicznego „pierwszego żołnierza”</a:t>
            </a:r>
          </a:p>
        </p:txBody>
      </p:sp>
      <p:sp>
        <p:nvSpPr>
          <p:cNvPr id="17411" name="Prostokąt 1"/>
          <p:cNvSpPr>
            <a:spLocks noChangeArrowheads="1"/>
          </p:cNvSpPr>
          <p:nvPr/>
        </p:nvSpPr>
        <p:spPr bwMode="auto">
          <a:xfrm>
            <a:off x="-304800" y="1062770"/>
            <a:ext cx="9312275" cy="524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100" b="0" dirty="0">
                <a:latin typeface="Arial Black" pitchFamily="34" charset="0"/>
              </a:rPr>
              <a:t>„Pierwszym żołnierzem” będzie </a:t>
            </a:r>
            <a:r>
              <a:rPr lang="pl-PL" sz="2100" dirty="0">
                <a:solidFill>
                  <a:srgbClr val="C00000"/>
                </a:solidFill>
                <a:latin typeface="Arial Black" pitchFamily="34" charset="0"/>
              </a:rPr>
              <a:t>Szef SGWP</a:t>
            </a:r>
            <a:r>
              <a:rPr lang="pl-PL" sz="2100" dirty="0">
                <a:latin typeface="Arial Black" pitchFamily="34" charset="0"/>
              </a:rPr>
              <a:t>,</a:t>
            </a:r>
            <a:r>
              <a:rPr lang="pl-PL" sz="2100" b="0" dirty="0">
                <a:latin typeface="Arial Black" pitchFamily="34" charset="0"/>
              </a:rPr>
              <a:t> </a:t>
            </a:r>
            <a:r>
              <a:rPr lang="pl-PL" sz="2100" b="0" dirty="0" smtClean="0">
                <a:latin typeface="Arial Black" pitchFamily="34" charset="0"/>
              </a:rPr>
              <a:t>jako pomocniczy </a:t>
            </a:r>
            <a:r>
              <a:rPr lang="pl-PL" sz="2100" b="0" dirty="0">
                <a:latin typeface="Arial Black" pitchFamily="34" charset="0"/>
              </a:rPr>
              <a:t>organ </a:t>
            </a:r>
            <a:r>
              <a:rPr lang="pl-PL" sz="2100" b="0" dirty="0">
                <a:solidFill>
                  <a:srgbClr val="FF0000"/>
                </a:solidFill>
                <a:latin typeface="Arial Black" pitchFamily="34" charset="0"/>
              </a:rPr>
              <a:t>(„prawa ręka”) </a:t>
            </a:r>
            <a:r>
              <a:rPr lang="pl-PL" sz="2100" b="0" dirty="0">
                <a:latin typeface="Arial Black" pitchFamily="34" charset="0"/>
              </a:rPr>
              <a:t>ministra</a:t>
            </a:r>
            <a:r>
              <a:rPr lang="pl-PL" sz="2100" b="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pl-PL" sz="2100" b="0" dirty="0">
                <a:latin typeface="Arial Black" pitchFamily="34" charset="0"/>
              </a:rPr>
              <a:t>ON w kierowaniu najwyższymi dowódcami, usytuowany w MON i będący przedstawicielem SZ RP w organach sojuszniczych</a:t>
            </a:r>
            <a:r>
              <a:rPr lang="pl-PL" sz="2100" b="0" dirty="0" smtClean="0">
                <a:latin typeface="Arial Black" pitchFamily="34" charset="0"/>
              </a:rPr>
              <a:t>.</a:t>
            </a:r>
            <a:endParaRPr lang="pl-PL" sz="2100" b="0" dirty="0">
              <a:latin typeface="Arial Black" pitchFamily="34" charset="0"/>
            </a:endParaRP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100" b="0" dirty="0">
                <a:latin typeface="Arial Black" pitchFamily="34" charset="0"/>
              </a:rPr>
              <a:t>Dzisiaj MON (władza polityczna) nie ma wyspecjalizowanego, </a:t>
            </a:r>
            <a:r>
              <a:rPr lang="pl-PL" sz="2100" b="0" dirty="0">
                <a:solidFill>
                  <a:srgbClr val="C00000"/>
                </a:solidFill>
                <a:latin typeface="Arial Black" pitchFamily="34" charset="0"/>
              </a:rPr>
              <a:t>kompetentnego organu pomocniczego w kierowaniu najwyższym dowództwem wojskowym!!! </a:t>
            </a:r>
            <a:r>
              <a:rPr lang="pl-PL" sz="2100" b="0" dirty="0">
                <a:latin typeface="Arial Black" pitchFamily="34" charset="0"/>
              </a:rPr>
              <a:t>Nie ma warunków, aby kompetentnie oceniać i weryfikować praktyczne dowodzenie SZ przez szefa SGWP!!!! (</a:t>
            </a:r>
            <a:r>
              <a:rPr lang="pl-PL" sz="2100" b="0" i="1" dirty="0">
                <a:solidFill>
                  <a:srgbClr val="0070C0"/>
                </a:solidFill>
                <a:latin typeface="Arial Black" pitchFamily="34" charset="0"/>
              </a:rPr>
              <a:t>stąd czasami pojawiały się „protezy” </a:t>
            </a:r>
            <a:r>
              <a:rPr lang="pl-PL" sz="2100" b="0" i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pl-PL" sz="2100" b="0" i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pl-PL" sz="2100" b="0" i="1" dirty="0" smtClean="0">
                <a:solidFill>
                  <a:srgbClr val="0070C0"/>
                </a:solidFill>
                <a:latin typeface="Arial Black" pitchFamily="34" charset="0"/>
              </a:rPr>
              <a:t>w </a:t>
            </a:r>
            <a:r>
              <a:rPr lang="pl-PL" sz="2100" b="0" i="1" dirty="0">
                <a:solidFill>
                  <a:srgbClr val="0070C0"/>
                </a:solidFill>
                <a:latin typeface="Arial Black" pitchFamily="34" charset="0"/>
              </a:rPr>
              <a:t>postaci doradców wojskowych MON</a:t>
            </a:r>
            <a:r>
              <a:rPr lang="pl-PL" sz="2100" b="0" i="1" dirty="0" smtClean="0">
                <a:solidFill>
                  <a:srgbClr val="0070C0"/>
                </a:solidFill>
                <a:latin typeface="Arial Black" pitchFamily="34" charset="0"/>
              </a:rPr>
              <a:t>!!!</a:t>
            </a:r>
            <a:r>
              <a:rPr lang="pl-PL" sz="2100" b="0" dirty="0" smtClean="0">
                <a:latin typeface="Arial Black" pitchFamily="34" charset="0"/>
              </a:rPr>
              <a:t>)</a:t>
            </a:r>
            <a:endParaRPr lang="pl-PL" sz="2100" b="0" dirty="0">
              <a:latin typeface="Arial Black" pitchFamily="34" charset="0"/>
            </a:endParaRP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100" b="0" dirty="0">
                <a:solidFill>
                  <a:srgbClr val="006600"/>
                </a:solidFill>
                <a:latin typeface="Arial Black" pitchFamily="34" charset="0"/>
              </a:rPr>
              <a:t>Zgodnie z reformą rolę tę będzie pełnił właśnie szef SGWP, wzmacniając merytorycznie siłę kierowniczą MON w stosunku do wojska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C9D14-6CB7-4861-8A92-BD3223F2002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38" y="0"/>
            <a:ext cx="9144000" cy="7683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Podsumowanie: zakładane główne efekty reformy</a:t>
            </a:r>
          </a:p>
        </p:txBody>
      </p:sp>
      <p:sp>
        <p:nvSpPr>
          <p:cNvPr id="18435" name="Prostokąt 1"/>
          <p:cNvSpPr>
            <a:spLocks noChangeArrowheads="1"/>
          </p:cNvSpPr>
          <p:nvPr/>
        </p:nvSpPr>
        <p:spPr bwMode="auto">
          <a:xfrm>
            <a:off x="28575" y="879438"/>
            <a:ext cx="90805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200" dirty="0">
                <a:latin typeface="Arial Black" pitchFamily="34" charset="0"/>
              </a:rPr>
              <a:t>Poprawa</a:t>
            </a:r>
            <a:r>
              <a:rPr lang="pl-PL" sz="2200" dirty="0">
                <a:solidFill>
                  <a:srgbClr val="FF0000"/>
                </a:solidFill>
                <a:latin typeface="Arial Black" pitchFamily="34" charset="0"/>
              </a:rPr>
              <a:t> jakości planowania strategicznego </a:t>
            </a:r>
            <a:r>
              <a:rPr lang="pl-PL" sz="2200" dirty="0">
                <a:latin typeface="Arial Black" pitchFamily="34" charset="0"/>
              </a:rPr>
              <a:t>poprzez uwolnienie SGWP od zajmowania się sprawami bieżącymi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200" dirty="0">
                <a:latin typeface="Arial Black" pitchFamily="34" charset="0"/>
              </a:rPr>
              <a:t>Urealnienie i merytoryczne </a:t>
            </a:r>
            <a:r>
              <a:rPr lang="pl-PL" sz="2200" dirty="0">
                <a:solidFill>
                  <a:srgbClr val="FF0000"/>
                </a:solidFill>
                <a:latin typeface="Arial Black" pitchFamily="34" charset="0"/>
              </a:rPr>
              <a:t>wzmocnienie cywilnej kontroli nad SZ</a:t>
            </a:r>
            <a:r>
              <a:rPr lang="pl-PL" sz="2200" dirty="0">
                <a:latin typeface="Arial Black" pitchFamily="34" charset="0"/>
              </a:rPr>
              <a:t>: SGWP organem pomocniczym MON w kierowaniu dowódcami wojskowymi 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200" dirty="0">
                <a:latin typeface="Arial Black" pitchFamily="34" charset="0"/>
              </a:rPr>
              <a:t>Stworzenie warunków do </a:t>
            </a:r>
            <a:r>
              <a:rPr lang="pl-PL" sz="2200" dirty="0">
                <a:solidFill>
                  <a:srgbClr val="FF0000"/>
                </a:solidFill>
                <a:latin typeface="Arial Black" pitchFamily="34" charset="0"/>
              </a:rPr>
              <a:t>szkolenia w systemie „joint” </a:t>
            </a:r>
            <a:r>
              <a:rPr lang="pl-PL" sz="22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l-PL" sz="22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l-PL" sz="2200" dirty="0" smtClean="0">
                <a:latin typeface="Arial Black" pitchFamily="34" charset="0"/>
              </a:rPr>
              <a:t>– </a:t>
            </a:r>
            <a:r>
              <a:rPr lang="pl-PL" sz="2200" dirty="0">
                <a:latin typeface="Arial Black" pitchFamily="34" charset="0"/>
              </a:rPr>
              <a:t>co jest podstawowym wymaganiem współczesnych operacji wojskowych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200" dirty="0">
                <a:latin typeface="Arial Black" pitchFamily="34" charset="0"/>
              </a:rPr>
              <a:t>Ujednolicenie systemu dowodzenia </a:t>
            </a:r>
            <a:r>
              <a:rPr lang="pl-PL" sz="2200" dirty="0">
                <a:solidFill>
                  <a:srgbClr val="FF0000"/>
                </a:solidFill>
                <a:latin typeface="Arial Black" pitchFamily="34" charset="0"/>
              </a:rPr>
              <a:t>na czas pokoju, </a:t>
            </a:r>
            <a:r>
              <a:rPr lang="pl-PL" sz="22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l-PL" sz="22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l-PL" sz="2200" dirty="0" smtClean="0">
                <a:solidFill>
                  <a:srgbClr val="FF0000"/>
                </a:solidFill>
                <a:latin typeface="Arial Black" pitchFamily="34" charset="0"/>
              </a:rPr>
              <a:t>kryzysu </a:t>
            </a:r>
            <a:r>
              <a:rPr lang="pl-PL" sz="2200" dirty="0">
                <a:solidFill>
                  <a:srgbClr val="FF0000"/>
                </a:solidFill>
                <a:latin typeface="Arial Black" pitchFamily="34" charset="0"/>
              </a:rPr>
              <a:t>i wojny 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l-PL" sz="2200" dirty="0">
                <a:solidFill>
                  <a:srgbClr val="FF0000"/>
                </a:solidFill>
                <a:latin typeface="Arial Black" pitchFamily="34" charset="0"/>
              </a:rPr>
              <a:t>Zmniejszenie kosztów </a:t>
            </a:r>
            <a:r>
              <a:rPr lang="pl-PL" sz="2200" dirty="0">
                <a:latin typeface="Arial Black" pitchFamily="34" charset="0"/>
              </a:rPr>
              <a:t>funkcjonowania centralnych organów kierowania i dowodzenia oraz </a:t>
            </a:r>
            <a:r>
              <a:rPr lang="pl-PL" sz="2200" dirty="0">
                <a:solidFill>
                  <a:srgbClr val="FF0000"/>
                </a:solidFill>
                <a:latin typeface="Arial Black" pitchFamily="34" charset="0"/>
              </a:rPr>
              <a:t>kadrowe wzmocnienie jednostek liniowych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D5CC1-A30E-4BEC-BDC9-E14FB1DA04C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8029575" y="2290763"/>
            <a:ext cx="0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331913" y="2795588"/>
            <a:ext cx="0" cy="2519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331913" y="188913"/>
            <a:ext cx="7812087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l-PL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PRZEKSZTAŁCANIE </a:t>
            </a:r>
            <a:r>
              <a:rPr lang="pl-PL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SKiD</a:t>
            </a:r>
            <a:r>
              <a:rPr lang="pl-PL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w 2013 roku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1189038" y="2506663"/>
            <a:ext cx="1798637" cy="3079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sz="1400" smtClean="0">
                <a:latin typeface="Times New Roman" pitchFamily="18" charset="0"/>
              </a:rPr>
              <a:t>Sztab Generalny WP</a:t>
            </a: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1620838" y="2984500"/>
            <a:ext cx="1366837" cy="31432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400">
                <a:latin typeface="Times New Roman" pitchFamily="18" charset="0"/>
              </a:rPr>
              <a:t>DWL</a:t>
            </a: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1620838" y="3509963"/>
            <a:ext cx="1366837" cy="31432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400">
                <a:latin typeface="Times New Roman" pitchFamily="18" charset="0"/>
              </a:rPr>
              <a:t>DSP</a:t>
            </a:r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1622425" y="4135438"/>
            <a:ext cx="1366838" cy="31432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400">
                <a:latin typeface="Times New Roman" pitchFamily="18" charset="0"/>
              </a:rPr>
              <a:t>DMW</a:t>
            </a:r>
          </a:p>
        </p:txBody>
      </p: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1636713" y="4689475"/>
            <a:ext cx="1366837" cy="31432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400">
                <a:latin typeface="Times New Roman" pitchFamily="18" charset="0"/>
              </a:rPr>
              <a:t>DWS</a:t>
            </a:r>
          </a:p>
        </p:txBody>
      </p:sp>
      <p:sp>
        <p:nvSpPr>
          <p:cNvPr id="19466" name="Text Box 12"/>
          <p:cNvSpPr txBox="1">
            <a:spLocks noChangeArrowheads="1"/>
          </p:cNvSpPr>
          <p:nvPr/>
        </p:nvSpPr>
        <p:spPr bwMode="auto">
          <a:xfrm>
            <a:off x="1620838" y="5145088"/>
            <a:ext cx="1366837" cy="31432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400">
                <a:latin typeface="Times New Roman" pitchFamily="18" charset="0"/>
              </a:rPr>
              <a:t>DOp</a:t>
            </a:r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>
            <a:off x="1331913" y="531495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68" name="Line 15"/>
          <p:cNvSpPr>
            <a:spLocks noChangeShapeType="1"/>
          </p:cNvSpPr>
          <p:nvPr/>
        </p:nvSpPr>
        <p:spPr bwMode="auto">
          <a:xfrm>
            <a:off x="1347788" y="48466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69" name="Line 16"/>
          <p:cNvSpPr>
            <a:spLocks noChangeShapeType="1"/>
          </p:cNvSpPr>
          <p:nvPr/>
        </p:nvSpPr>
        <p:spPr bwMode="auto">
          <a:xfrm>
            <a:off x="1331913" y="43227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70" name="Line 17"/>
          <p:cNvSpPr>
            <a:spLocks noChangeShapeType="1"/>
          </p:cNvSpPr>
          <p:nvPr/>
        </p:nvSpPr>
        <p:spPr bwMode="auto">
          <a:xfrm>
            <a:off x="1347788" y="365601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71" name="Line 18"/>
          <p:cNvSpPr>
            <a:spLocks noChangeShapeType="1"/>
          </p:cNvSpPr>
          <p:nvPr/>
        </p:nvSpPr>
        <p:spPr bwMode="auto">
          <a:xfrm>
            <a:off x="1331913" y="31543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72" name="Text Box 19"/>
          <p:cNvSpPr txBox="1">
            <a:spLocks noChangeArrowheads="1"/>
          </p:cNvSpPr>
          <p:nvPr/>
        </p:nvSpPr>
        <p:spPr bwMode="auto">
          <a:xfrm>
            <a:off x="6015038" y="3659188"/>
            <a:ext cx="1509712" cy="830262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>
                <a:latin typeface="Arial Black" pitchFamily="34" charset="0"/>
              </a:rPr>
              <a:t>Dowództwo Generalne RSZ</a:t>
            </a:r>
          </a:p>
        </p:txBody>
      </p:sp>
      <p:sp>
        <p:nvSpPr>
          <p:cNvPr id="20497" name="Text Box 21"/>
          <p:cNvSpPr txBox="1">
            <a:spLocks noChangeArrowheads="1"/>
          </p:cNvSpPr>
          <p:nvPr/>
        </p:nvSpPr>
        <p:spPr bwMode="auto">
          <a:xfrm>
            <a:off x="6015038" y="2506663"/>
            <a:ext cx="1798637" cy="584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sz="1600" smtClean="0">
                <a:latin typeface="Arial Black" pitchFamily="34" charset="0"/>
              </a:rPr>
              <a:t>Sztab Generalny WP</a:t>
            </a:r>
          </a:p>
        </p:txBody>
      </p:sp>
      <p:sp>
        <p:nvSpPr>
          <p:cNvPr id="19474" name="Line 22"/>
          <p:cNvSpPr>
            <a:spLocks noChangeShapeType="1"/>
          </p:cNvSpPr>
          <p:nvPr/>
        </p:nvSpPr>
        <p:spPr bwMode="auto">
          <a:xfrm rot="10800000">
            <a:off x="7524750" y="531495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75" name="Text Box 23"/>
          <p:cNvSpPr txBox="1">
            <a:spLocks noChangeArrowheads="1"/>
          </p:cNvSpPr>
          <p:nvPr/>
        </p:nvSpPr>
        <p:spPr bwMode="auto">
          <a:xfrm>
            <a:off x="6013450" y="4941888"/>
            <a:ext cx="1511300" cy="773112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pl-PL" sz="1600">
                <a:latin typeface="Arial Black" pitchFamily="34" charset="0"/>
              </a:rPr>
              <a:t>Dowództwo Operacyjne RSZ</a:t>
            </a:r>
          </a:p>
        </p:txBody>
      </p:sp>
      <p:sp>
        <p:nvSpPr>
          <p:cNvPr id="19476" name="Line 24"/>
          <p:cNvSpPr>
            <a:spLocks noChangeShapeType="1"/>
          </p:cNvSpPr>
          <p:nvPr/>
        </p:nvSpPr>
        <p:spPr bwMode="auto">
          <a:xfrm rot="10800000">
            <a:off x="7524750" y="401955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77" name="Line 25"/>
          <p:cNvSpPr>
            <a:spLocks noChangeShapeType="1"/>
          </p:cNvSpPr>
          <p:nvPr/>
        </p:nvSpPr>
        <p:spPr bwMode="auto">
          <a:xfrm>
            <a:off x="2052638" y="22907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78" name="Line 26"/>
          <p:cNvSpPr>
            <a:spLocks noChangeShapeType="1"/>
          </p:cNvSpPr>
          <p:nvPr/>
        </p:nvSpPr>
        <p:spPr bwMode="auto">
          <a:xfrm rot="10800000">
            <a:off x="7813675" y="27955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79" name="Line 32"/>
          <p:cNvSpPr>
            <a:spLocks noChangeShapeType="1"/>
          </p:cNvSpPr>
          <p:nvPr/>
        </p:nvSpPr>
        <p:spPr bwMode="auto">
          <a:xfrm>
            <a:off x="2989263" y="5314950"/>
            <a:ext cx="3024187" cy="0"/>
          </a:xfrm>
          <a:prstGeom prst="line">
            <a:avLst/>
          </a:prstGeom>
          <a:noFill/>
          <a:ln w="19050">
            <a:solidFill>
              <a:srgbClr val="0066FF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80" name="Line 33"/>
          <p:cNvSpPr>
            <a:spLocks noChangeShapeType="1"/>
          </p:cNvSpPr>
          <p:nvPr/>
        </p:nvSpPr>
        <p:spPr bwMode="auto">
          <a:xfrm>
            <a:off x="2989263" y="2651125"/>
            <a:ext cx="3024187" cy="0"/>
          </a:xfrm>
          <a:prstGeom prst="line">
            <a:avLst/>
          </a:prstGeom>
          <a:noFill/>
          <a:ln w="19050">
            <a:solidFill>
              <a:srgbClr val="0066FF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2" name="Text Box 34"/>
          <p:cNvSpPr txBox="1">
            <a:spLocks noChangeArrowheads="1"/>
          </p:cNvSpPr>
          <p:nvPr/>
        </p:nvSpPr>
        <p:spPr bwMode="auto">
          <a:xfrm>
            <a:off x="3317875" y="2389188"/>
            <a:ext cx="2366963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sz="14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Przekształcenie w organ planowania</a:t>
            </a:r>
          </a:p>
        </p:txBody>
      </p:sp>
      <p:sp>
        <p:nvSpPr>
          <p:cNvPr id="19482" name="Text Box 35"/>
          <p:cNvSpPr txBox="1">
            <a:spLocks noChangeArrowheads="1"/>
          </p:cNvSpPr>
          <p:nvPr/>
        </p:nvSpPr>
        <p:spPr bwMode="auto">
          <a:xfrm>
            <a:off x="3311525" y="5040313"/>
            <a:ext cx="19478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400" b="0" i="1">
                <a:solidFill>
                  <a:srgbClr val="17375E"/>
                </a:solidFill>
                <a:latin typeface="Arial Black" pitchFamily="34" charset="0"/>
              </a:rPr>
              <a:t>Poszerzenie kompetencji (ND na czas „W”)</a:t>
            </a:r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3990975" y="3725863"/>
            <a:ext cx="1520825" cy="5222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l-PL" sz="14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Konsolidacja (połączenie)</a:t>
            </a:r>
          </a:p>
        </p:txBody>
      </p:sp>
      <p:sp>
        <p:nvSpPr>
          <p:cNvPr id="19484" name="Text Box 40"/>
          <p:cNvSpPr txBox="1">
            <a:spLocks noChangeArrowheads="1"/>
          </p:cNvSpPr>
          <p:nvPr/>
        </p:nvSpPr>
        <p:spPr bwMode="auto">
          <a:xfrm>
            <a:off x="1619250" y="1062038"/>
            <a:ext cx="11969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i="1">
                <a:solidFill>
                  <a:schemeClr val="hlink"/>
                </a:solidFill>
                <a:latin typeface="Arial Black" pitchFamily="34" charset="0"/>
              </a:rPr>
              <a:t>Obecnie:</a:t>
            </a:r>
          </a:p>
        </p:txBody>
      </p:sp>
      <p:sp>
        <p:nvSpPr>
          <p:cNvPr id="19485" name="Text Box 41"/>
          <p:cNvSpPr txBox="1">
            <a:spLocks noChangeArrowheads="1"/>
          </p:cNvSpPr>
          <p:nvPr/>
        </p:nvSpPr>
        <p:spPr bwMode="auto">
          <a:xfrm>
            <a:off x="6099175" y="893763"/>
            <a:ext cx="17145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 i="1">
                <a:solidFill>
                  <a:schemeClr val="hlink"/>
                </a:solidFill>
                <a:latin typeface="Arial Black" pitchFamily="34" charset="0"/>
              </a:rPr>
              <a:t>Po reformie (od 2014 r.):</a:t>
            </a:r>
          </a:p>
        </p:txBody>
      </p:sp>
      <p:sp>
        <p:nvSpPr>
          <p:cNvPr id="19486" name="Arc 46"/>
          <p:cNvSpPr>
            <a:spLocks/>
          </p:cNvSpPr>
          <p:nvPr/>
        </p:nvSpPr>
        <p:spPr bwMode="auto">
          <a:xfrm rot="10800000">
            <a:off x="2987675" y="2997200"/>
            <a:ext cx="2089150" cy="7921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9487" name="Arc 47"/>
          <p:cNvSpPr>
            <a:spLocks/>
          </p:cNvSpPr>
          <p:nvPr/>
        </p:nvSpPr>
        <p:spPr bwMode="auto">
          <a:xfrm rot="10800000" flipV="1">
            <a:off x="2987675" y="4221163"/>
            <a:ext cx="2089150" cy="7921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9488" name="Line 49"/>
          <p:cNvSpPr>
            <a:spLocks noChangeShapeType="1"/>
          </p:cNvSpPr>
          <p:nvPr/>
        </p:nvSpPr>
        <p:spPr bwMode="auto">
          <a:xfrm flipV="1">
            <a:off x="5076825" y="3644900"/>
            <a:ext cx="0" cy="14446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9489" name="Line 50"/>
          <p:cNvSpPr>
            <a:spLocks noChangeShapeType="1"/>
          </p:cNvSpPr>
          <p:nvPr/>
        </p:nvSpPr>
        <p:spPr bwMode="auto">
          <a:xfrm flipV="1">
            <a:off x="5076825" y="4221163"/>
            <a:ext cx="0" cy="144462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9490" name="Line 51"/>
          <p:cNvSpPr>
            <a:spLocks noChangeShapeType="1"/>
          </p:cNvSpPr>
          <p:nvPr/>
        </p:nvSpPr>
        <p:spPr bwMode="auto">
          <a:xfrm>
            <a:off x="5076825" y="3644900"/>
            <a:ext cx="935038" cy="36036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9491" name="Line 52"/>
          <p:cNvSpPr>
            <a:spLocks noChangeShapeType="1"/>
          </p:cNvSpPr>
          <p:nvPr/>
        </p:nvSpPr>
        <p:spPr bwMode="auto">
          <a:xfrm flipV="1">
            <a:off x="5076825" y="4005263"/>
            <a:ext cx="935038" cy="360362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9492" name="Line 53"/>
          <p:cNvSpPr>
            <a:spLocks noChangeShapeType="1"/>
          </p:cNvSpPr>
          <p:nvPr/>
        </p:nvSpPr>
        <p:spPr bwMode="auto">
          <a:xfrm>
            <a:off x="2987675" y="3068638"/>
            <a:ext cx="0" cy="187325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2822" name="Text Box 54"/>
          <p:cNvSpPr txBox="1">
            <a:spLocks noChangeArrowheads="1"/>
          </p:cNvSpPr>
          <p:nvPr/>
        </p:nvSpPr>
        <p:spPr bwMode="auto">
          <a:xfrm>
            <a:off x="1042988" y="1544638"/>
            <a:ext cx="1943100" cy="8302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l-PL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MINISTER OBRONY NARODOWEJ</a:t>
            </a:r>
          </a:p>
        </p:txBody>
      </p:sp>
      <p:sp>
        <p:nvSpPr>
          <p:cNvPr id="32823" name="Text Box 55"/>
          <p:cNvSpPr txBox="1">
            <a:spLocks noChangeArrowheads="1"/>
          </p:cNvSpPr>
          <p:nvPr/>
        </p:nvSpPr>
        <p:spPr bwMode="auto">
          <a:xfrm>
            <a:off x="6013450" y="1544638"/>
            <a:ext cx="2014538" cy="8302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l-PL" sz="1600" b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MINISTER OBRONY NARODOWEJ</a:t>
            </a:r>
          </a:p>
        </p:txBody>
      </p:sp>
      <p:sp>
        <p:nvSpPr>
          <p:cNvPr id="19495" name="pole tekstowe 1"/>
          <p:cNvSpPr txBox="1">
            <a:spLocks noChangeArrowheads="1"/>
          </p:cNvSpPr>
          <p:nvPr/>
        </p:nvSpPr>
        <p:spPr bwMode="auto">
          <a:xfrm rot="-5400000">
            <a:off x="2558257" y="3650456"/>
            <a:ext cx="2019300" cy="7381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 b="0">
                <a:latin typeface="Arial Black" pitchFamily="34" charset="0"/>
              </a:rPr>
              <a:t>GRUPA</a:t>
            </a:r>
          </a:p>
          <a:p>
            <a:pPr algn="ctr"/>
            <a:r>
              <a:rPr lang="pl-PL" sz="1400" b="0">
                <a:latin typeface="Arial Black" pitchFamily="34" charset="0"/>
              </a:rPr>
              <a:t>ORGANIZACYJNA DG RSZ</a:t>
            </a:r>
          </a:p>
        </p:txBody>
      </p:sp>
      <p:sp>
        <p:nvSpPr>
          <p:cNvPr id="44" name="Rectangle 4"/>
          <p:cNvSpPr/>
          <p:nvPr/>
        </p:nvSpPr>
        <p:spPr>
          <a:xfrm>
            <a:off x="0" y="-6350"/>
            <a:ext cx="9144000" cy="915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Przekształcenie </a:t>
            </a:r>
            <a:r>
              <a:rPr lang="pl-PL" sz="2400" dirty="0" err="1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SKiD</a:t>
            </a:r>
            <a: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 w 2013 r.</a:t>
            </a:r>
          </a:p>
        </p:txBody>
      </p:sp>
      <p:cxnSp>
        <p:nvCxnSpPr>
          <p:cNvPr id="4" name="Łącznik prostoliniowy 3"/>
          <p:cNvCxnSpPr/>
          <p:nvPr/>
        </p:nvCxnSpPr>
        <p:spPr>
          <a:xfrm flipV="1">
            <a:off x="1331913" y="6100763"/>
            <a:ext cx="7132637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oliniowy 5"/>
          <p:cNvCxnSpPr/>
          <p:nvPr/>
        </p:nvCxnSpPr>
        <p:spPr>
          <a:xfrm>
            <a:off x="6015038" y="5948363"/>
            <a:ext cx="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99" name="pole tekstowe 6"/>
          <p:cNvSpPr txBox="1">
            <a:spLocks noChangeArrowheads="1"/>
          </p:cNvSpPr>
          <p:nvPr/>
        </p:nvSpPr>
        <p:spPr bwMode="auto">
          <a:xfrm>
            <a:off x="3311525" y="6307138"/>
            <a:ext cx="158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0">
                <a:solidFill>
                  <a:srgbClr val="0070C0"/>
                </a:solidFill>
                <a:latin typeface="Arial Black" pitchFamily="34" charset="0"/>
              </a:rPr>
              <a:t>2013 rok</a:t>
            </a:r>
          </a:p>
        </p:txBody>
      </p:sp>
      <p:sp>
        <p:nvSpPr>
          <p:cNvPr id="19500" name="pole tekstowe 7"/>
          <p:cNvSpPr txBox="1">
            <a:spLocks noChangeArrowheads="1"/>
          </p:cNvSpPr>
          <p:nvPr/>
        </p:nvSpPr>
        <p:spPr bwMode="auto">
          <a:xfrm>
            <a:off x="6403975" y="6253163"/>
            <a:ext cx="2060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0">
                <a:solidFill>
                  <a:srgbClr val="0070C0"/>
                </a:solidFill>
                <a:latin typeface="Arial Black" pitchFamily="34" charset="0"/>
              </a:rPr>
              <a:t>2014 rok</a:t>
            </a:r>
          </a:p>
        </p:txBody>
      </p:sp>
      <p:sp>
        <p:nvSpPr>
          <p:cNvPr id="46" name="Symbol zastępczy numeru slajdu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B02F9-11B3-4389-822B-48CDC53536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ole tekstowe 4"/>
          <p:cNvSpPr txBox="1">
            <a:spLocks noChangeArrowheads="1"/>
          </p:cNvSpPr>
          <p:nvPr/>
        </p:nvSpPr>
        <p:spPr bwMode="auto">
          <a:xfrm>
            <a:off x="2587625" y="2817813"/>
            <a:ext cx="3663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5400">
                <a:latin typeface="Arial Black" pitchFamily="34" charset="0"/>
              </a:rPr>
              <a:t>Dziękuję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9FE66-00AA-404C-81A2-0CB04FB1FA2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-6350"/>
            <a:ext cx="9144000" cy="129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Główne kierunki rozwoju </a:t>
            </a:r>
            <a:b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</a:br>
            <a: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Sił Zbrojnych RP na lata 2013-2022*</a:t>
            </a:r>
          </a:p>
          <a:p>
            <a:pPr algn="ctr">
              <a:defRPr/>
            </a:pPr>
            <a:r>
              <a:rPr lang="pl-PL" dirty="0">
                <a:solidFill>
                  <a:srgbClr val="7F7F7F"/>
                </a:solidFill>
                <a:latin typeface="Arial Black" pitchFamily="34" charset="0"/>
                <a:cs typeface="Arial" charset="0"/>
              </a:rPr>
              <a:t>Priorytety organizacyjne i modernizacyjne</a:t>
            </a:r>
          </a:p>
        </p:txBody>
      </p:sp>
      <p:sp>
        <p:nvSpPr>
          <p:cNvPr id="3075" name="Rectangle 47"/>
          <p:cNvSpPr>
            <a:spLocks noChangeArrowheads="1"/>
          </p:cNvSpPr>
          <p:nvPr/>
        </p:nvSpPr>
        <p:spPr bwMode="auto">
          <a:xfrm>
            <a:off x="831850" y="5421627"/>
            <a:ext cx="2595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400" spc="-80" dirty="0">
                <a:latin typeface="Arial Black" pitchFamily="34" charset="0"/>
              </a:rPr>
              <a:t>Doskonalenie obrony</a:t>
            </a:r>
          </a:p>
          <a:p>
            <a:r>
              <a:rPr lang="pl-PL" sz="1400" spc="-80" dirty="0">
                <a:latin typeface="Arial Black" pitchFamily="34" charset="0"/>
              </a:rPr>
              <a:t>powietrznej, w tym budowa obrony przeciwrakietowej</a:t>
            </a:r>
          </a:p>
        </p:txBody>
      </p:sp>
      <p:sp>
        <p:nvSpPr>
          <p:cNvPr id="3076" name="Rectangle 48"/>
          <p:cNvSpPr>
            <a:spLocks noChangeArrowheads="1"/>
          </p:cNvSpPr>
          <p:nvPr/>
        </p:nvSpPr>
        <p:spPr bwMode="auto">
          <a:xfrm>
            <a:off x="3513138" y="5439090"/>
            <a:ext cx="273812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400" dirty="0">
                <a:latin typeface="Arial Black" pitchFamily="34" charset="0"/>
                <a:cs typeface="Times New Roman" pitchFamily="18" charset="0"/>
              </a:rPr>
              <a:t>Rozwój zinformatyzowanych </a:t>
            </a:r>
            <a:r>
              <a:rPr lang="pl-PL" sz="1400" spc="-50" dirty="0">
                <a:latin typeface="Arial Black" pitchFamily="34" charset="0"/>
                <a:cs typeface="Times New Roman" pitchFamily="18" charset="0"/>
              </a:rPr>
              <a:t>systemów walki i wsparcia</a:t>
            </a:r>
          </a:p>
        </p:txBody>
      </p:sp>
      <p:sp>
        <p:nvSpPr>
          <p:cNvPr id="3077" name="Rectangle 50"/>
          <p:cNvSpPr>
            <a:spLocks noChangeArrowheads="1"/>
          </p:cNvSpPr>
          <p:nvPr/>
        </p:nvSpPr>
        <p:spPr bwMode="auto">
          <a:xfrm>
            <a:off x="3503612" y="3122927"/>
            <a:ext cx="29766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l-PL" sz="1400" dirty="0">
                <a:latin typeface="Arial Black" pitchFamily="34" charset="0"/>
                <a:cs typeface="Times New Roman" pitchFamily="18" charset="0"/>
              </a:rPr>
              <a:t>Konsolidacja organizacyjna </a:t>
            </a:r>
            <a:br>
              <a:rPr lang="pl-PL" sz="1400" dirty="0">
                <a:latin typeface="Arial Black" pitchFamily="34" charset="0"/>
                <a:cs typeface="Times New Roman" pitchFamily="18" charset="0"/>
              </a:rPr>
            </a:br>
            <a:r>
              <a:rPr lang="pl-PL" sz="1400" dirty="0">
                <a:latin typeface="Arial Black" pitchFamily="34" charset="0"/>
                <a:cs typeface="Times New Roman" pitchFamily="18" charset="0"/>
              </a:rPr>
              <a:t>wyższego szkolnictwa wojskowego</a:t>
            </a:r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841375" y="3134040"/>
            <a:ext cx="267176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Reforma systemu kierowania i dowodzenia SZ RP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946150" y="4038915"/>
            <a:ext cx="2290763" cy="1374775"/>
          </a:xfrm>
          <a:prstGeom prst="roundRect">
            <a:avLst>
              <a:gd name="adj" fmla="val 0"/>
            </a:avLst>
          </a:prstGeom>
          <a:blipFill>
            <a:blip r:embed="rId3" cstate="print"/>
            <a:stretch>
              <a:fillRect/>
            </a:stretch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0">
              <a:latin typeface="Arial Black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251260" y="4038887"/>
            <a:ext cx="2289900" cy="1374775"/>
          </a:xfrm>
          <a:prstGeom prst="roundRect">
            <a:avLst>
              <a:gd name="adj" fmla="val 0"/>
            </a:avLst>
          </a:prstGeom>
          <a:blipFill dpi="0" rotWithShape="1">
            <a:blip r:embed="rId4" cstate="print"/>
            <a:srcRect/>
            <a:stretch>
              <a:fillRect t="-4000" b="-7000"/>
            </a:stretch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Ins="36000" anchor="ctr"/>
          <a:lstStyle/>
          <a:p>
            <a:pPr algn="ctr">
              <a:defRPr/>
            </a:pPr>
            <a:endParaRPr lang="pl-PL" b="0">
              <a:latin typeface="Arial Black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616325" y="4038915"/>
            <a:ext cx="2281238" cy="1374775"/>
          </a:xfrm>
          <a:prstGeom prst="roundRect">
            <a:avLst>
              <a:gd name="adj" fmla="val 0"/>
            </a:avLst>
          </a:prstGeom>
          <a:blipFill>
            <a:blip r:embed="rId5" cstate="print"/>
            <a:stretch>
              <a:fillRect/>
            </a:stretch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0">
              <a:latin typeface="Arial Black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608388" y="1751327"/>
            <a:ext cx="2289175" cy="1374775"/>
          </a:xfrm>
          <a:prstGeom prst="roundRect">
            <a:avLst>
              <a:gd name="adj" fmla="val 0"/>
            </a:avLst>
          </a:prstGeom>
          <a:blipFill>
            <a:blip r:embed="rId6" cstate="print"/>
            <a:stretch>
              <a:fillRect/>
            </a:stretch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0">
              <a:latin typeface="Arial Black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46260" y="1751444"/>
            <a:ext cx="2289900" cy="1373940"/>
          </a:xfrm>
          <a:prstGeom prst="roundRect">
            <a:avLst>
              <a:gd name="adj" fmla="val 0"/>
            </a:avLst>
          </a:prstGeom>
          <a:blipFill dpi="0" rotWithShape="1">
            <a:blip r:embed="rId7" cstate="print"/>
            <a:srcRect/>
            <a:stretch>
              <a:fillRect l="8000" t="1000" r="8000" b="1000"/>
            </a:stretch>
          </a:blipFill>
          <a:ln w="12700">
            <a:solidFill>
              <a:srgbClr val="415D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0">
              <a:latin typeface="Arial Black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10800000">
            <a:off x="220663" y="4038915"/>
            <a:ext cx="461962" cy="1373187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</p:spPr>
        <p:txBody>
          <a:bodyPr vert="vert">
            <a:spAutoFit/>
          </a:bodyPr>
          <a:lstStyle/>
          <a:p>
            <a:pPr algn="ctr">
              <a:defRPr/>
            </a:pPr>
            <a:r>
              <a:rPr lang="pl-PL" sz="900" b="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PRIORYTETY</a:t>
            </a:r>
          </a:p>
          <a:p>
            <a:pPr algn="ctr">
              <a:defRPr/>
            </a:pPr>
            <a:r>
              <a:rPr lang="pl-PL" sz="900" b="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MODERNIZACYJNE</a:t>
            </a:r>
          </a:p>
        </p:txBody>
      </p:sp>
      <p:sp>
        <p:nvSpPr>
          <p:cNvPr id="35" name="TextBox 34"/>
          <p:cNvSpPr txBox="1"/>
          <p:nvPr/>
        </p:nvSpPr>
        <p:spPr>
          <a:xfrm rot="10800000">
            <a:off x="219075" y="1751327"/>
            <a:ext cx="461963" cy="137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vert">
            <a:spAutoFit/>
          </a:bodyPr>
          <a:lstStyle/>
          <a:p>
            <a:pPr algn="ctr">
              <a:defRPr/>
            </a:pPr>
            <a:r>
              <a:rPr lang="pl-PL" sz="900" b="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PRIORYTETY</a:t>
            </a:r>
          </a:p>
          <a:p>
            <a:pPr algn="ctr">
              <a:defRPr/>
            </a:pPr>
            <a:r>
              <a:rPr lang="pl-PL" sz="900" b="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ORGANIZACYJNE</a:t>
            </a:r>
          </a:p>
        </p:txBody>
      </p:sp>
      <p:sp>
        <p:nvSpPr>
          <p:cNvPr id="3090" name="TextBox 35"/>
          <p:cNvSpPr txBox="1">
            <a:spLocks noChangeArrowheads="1"/>
          </p:cNvSpPr>
          <p:nvPr/>
        </p:nvSpPr>
        <p:spPr bwMode="auto">
          <a:xfrm>
            <a:off x="6508750" y="1864040"/>
            <a:ext cx="2338388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000">
                <a:latin typeface="Arial Black" pitchFamily="34" charset="0"/>
              </a:rPr>
              <a:t>postanowienie Prezydenta RP o Głównych kierunkach rozwoju Sił Zbrojnych Rzeczypospolitej Polskiej i ich przygotowań do obrony na lata 2013-2022;</a:t>
            </a:r>
          </a:p>
          <a:p>
            <a:r>
              <a:rPr lang="pl-PL" sz="1000">
                <a:latin typeface="Arial Black" pitchFamily="34" charset="0"/>
              </a:rPr>
              <a:t>wydane 8 listopada 2011 r. </a:t>
            </a:r>
          </a:p>
        </p:txBody>
      </p:sp>
      <p:sp>
        <p:nvSpPr>
          <p:cNvPr id="3091" name="Rectangle 25"/>
          <p:cNvSpPr>
            <a:spLocks noChangeArrowheads="1"/>
          </p:cNvSpPr>
          <p:nvPr/>
        </p:nvSpPr>
        <p:spPr bwMode="auto">
          <a:xfrm>
            <a:off x="6365875" y="1749740"/>
            <a:ext cx="3270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 b="0">
                <a:solidFill>
                  <a:schemeClr val="tx2"/>
                </a:solidFill>
                <a:latin typeface="Agency FB" pitchFamily="34" charset="0"/>
              </a:rPr>
              <a:t>*</a:t>
            </a:r>
            <a:endParaRPr lang="pl-PL" sz="2800" b="0">
              <a:latin typeface="Agency FB" pitchFamily="34" charset="0"/>
            </a:endParaRPr>
          </a:p>
        </p:txBody>
      </p:sp>
      <p:sp>
        <p:nvSpPr>
          <p:cNvPr id="3092" name="Text Box 25"/>
          <p:cNvSpPr txBox="1">
            <a:spLocks noChangeArrowheads="1"/>
          </p:cNvSpPr>
          <p:nvPr/>
        </p:nvSpPr>
        <p:spPr bwMode="auto">
          <a:xfrm>
            <a:off x="6175375" y="5412102"/>
            <a:ext cx="251844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400" dirty="0">
                <a:latin typeface="Arial Black" pitchFamily="34" charset="0"/>
              </a:rPr>
              <a:t>Zwiększenie mobilności wojsk lądowych, głównie śmigłowcowej </a:t>
            </a:r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2"/>
          </p:nvPr>
        </p:nvSpPr>
        <p:spPr>
          <a:xfrm>
            <a:off x="6553200" y="6050277"/>
            <a:ext cx="2133600" cy="365125"/>
          </a:xfrm>
        </p:spPr>
        <p:txBody>
          <a:bodyPr/>
          <a:lstStyle/>
          <a:p>
            <a:pPr>
              <a:defRPr/>
            </a:pPr>
            <a:fld id="{EDBFB5F8-ACDF-4575-B8B8-D8434FBE724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7"/>
          <p:cNvSpPr>
            <a:spLocks noChangeArrowheads="1"/>
          </p:cNvSpPr>
          <p:nvPr/>
        </p:nvSpPr>
        <p:spPr bwMode="auto">
          <a:xfrm>
            <a:off x="144463" y="3359150"/>
            <a:ext cx="2976562" cy="3198813"/>
          </a:xfrm>
          <a:prstGeom prst="flowChartProces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5725" indent="-85725">
              <a:spcAft>
                <a:spcPts val="1200"/>
              </a:spcAft>
              <a:buFontTx/>
              <a:buChar char="•"/>
            </a:pPr>
            <a:r>
              <a:rPr lang="pl-PL" sz="1500" dirty="0">
                <a:latin typeface="Arial Black" pitchFamily="34" charset="0"/>
              </a:rPr>
              <a:t>Programowanie utrzymania   </a:t>
            </a:r>
            <a:br>
              <a:rPr lang="pl-PL" sz="1500" dirty="0">
                <a:latin typeface="Arial Black" pitchFamily="34" charset="0"/>
              </a:rPr>
            </a:br>
            <a:r>
              <a:rPr lang="pl-PL" sz="1500" dirty="0">
                <a:latin typeface="Arial Black" pitchFamily="34" charset="0"/>
              </a:rPr>
              <a:t>i rozwoju sił zbrojnych</a:t>
            </a:r>
          </a:p>
          <a:p>
            <a:pPr marL="85725" indent="-85725">
              <a:spcAft>
                <a:spcPts val="1200"/>
              </a:spcAft>
              <a:buFontTx/>
              <a:buChar char="•"/>
            </a:pPr>
            <a:r>
              <a:rPr lang="pl-PL" sz="1500" dirty="0">
                <a:latin typeface="Arial Black" pitchFamily="34" charset="0"/>
              </a:rPr>
              <a:t>Planowanie użycia </a:t>
            </a:r>
            <a:br>
              <a:rPr lang="pl-PL" sz="1500" dirty="0">
                <a:latin typeface="Arial Black" pitchFamily="34" charset="0"/>
              </a:rPr>
            </a:br>
            <a:r>
              <a:rPr lang="pl-PL" sz="1500" dirty="0">
                <a:latin typeface="Arial Black" pitchFamily="34" charset="0"/>
              </a:rPr>
              <a:t>sił zbrojnych</a:t>
            </a:r>
          </a:p>
          <a:p>
            <a:pPr marL="85725" indent="-85725">
              <a:spcAft>
                <a:spcPts val="1200"/>
              </a:spcAft>
              <a:buFontTx/>
              <a:buChar char="•"/>
            </a:pPr>
            <a:r>
              <a:rPr lang="pl-PL" sz="1500" dirty="0">
                <a:latin typeface="Arial Black" pitchFamily="34" charset="0"/>
              </a:rPr>
              <a:t>Planowanie wszechstronnego zabezpieczenia i wsparcia</a:t>
            </a:r>
          </a:p>
          <a:p>
            <a:pPr marL="85725" indent="-85725">
              <a:spcAft>
                <a:spcPts val="1200"/>
              </a:spcAft>
              <a:buFontTx/>
              <a:buChar char="•"/>
            </a:pPr>
            <a:r>
              <a:rPr lang="pl-PL" sz="1500" dirty="0">
                <a:latin typeface="Arial Black" pitchFamily="34" charset="0"/>
              </a:rPr>
              <a:t>Nadzór i ocena realizacji planów i programów</a:t>
            </a:r>
          </a:p>
        </p:txBody>
      </p:sp>
      <p:sp>
        <p:nvSpPr>
          <p:cNvPr id="4099" name="AutoShape 8"/>
          <p:cNvSpPr>
            <a:spLocks noChangeArrowheads="1"/>
          </p:cNvSpPr>
          <p:nvPr/>
        </p:nvSpPr>
        <p:spPr bwMode="auto">
          <a:xfrm>
            <a:off x="3198813" y="3200400"/>
            <a:ext cx="2593975" cy="3205163"/>
          </a:xfrm>
          <a:prstGeom prst="flowChartProces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5725" indent="-85725">
              <a:spcAft>
                <a:spcPts val="1200"/>
              </a:spcAft>
              <a:buFontTx/>
              <a:buChar char="•"/>
            </a:pPr>
            <a:r>
              <a:rPr lang="pl-PL" sz="1500">
                <a:latin typeface="Arial Black" pitchFamily="34" charset="0"/>
              </a:rPr>
              <a:t>Utrzymanie sił zbrojnych</a:t>
            </a:r>
          </a:p>
          <a:p>
            <a:pPr marL="85725" indent="-85725">
              <a:spcAft>
                <a:spcPts val="1200"/>
              </a:spcAft>
              <a:buFontTx/>
              <a:buChar char="•"/>
            </a:pPr>
            <a:r>
              <a:rPr lang="pl-PL" sz="1500">
                <a:latin typeface="Arial Black" pitchFamily="34" charset="0"/>
              </a:rPr>
              <a:t>Organizacja szkolenia wojsk</a:t>
            </a:r>
          </a:p>
          <a:p>
            <a:pPr marL="85725" indent="-85725">
              <a:spcAft>
                <a:spcPts val="1200"/>
              </a:spcAft>
              <a:buFontTx/>
              <a:buChar char="•"/>
            </a:pPr>
            <a:r>
              <a:rPr lang="pl-PL" sz="1500">
                <a:latin typeface="Arial Black" pitchFamily="34" charset="0"/>
              </a:rPr>
              <a:t>Zabezpieczenie logistyczne</a:t>
            </a:r>
          </a:p>
          <a:p>
            <a:pPr marL="85725" indent="-85725">
              <a:spcAft>
                <a:spcPts val="1200"/>
              </a:spcAft>
              <a:buFontTx/>
              <a:buChar char="•"/>
            </a:pPr>
            <a:r>
              <a:rPr lang="pl-PL" sz="1500">
                <a:latin typeface="Arial Black" pitchFamily="34" charset="0"/>
              </a:rPr>
              <a:t>Przygotowanie sił do działania</a:t>
            </a:r>
          </a:p>
          <a:p>
            <a:pPr marL="85725" indent="-85725">
              <a:buFontTx/>
              <a:buChar char="•"/>
            </a:pPr>
            <a:endParaRPr lang="pl-PL" sz="1500">
              <a:latin typeface="Arial Black" pitchFamily="34" charset="0"/>
            </a:endParaRPr>
          </a:p>
        </p:txBody>
      </p:sp>
      <p:sp>
        <p:nvSpPr>
          <p:cNvPr id="4100" name="AutoShape 9"/>
          <p:cNvSpPr>
            <a:spLocks noChangeArrowheads="1"/>
          </p:cNvSpPr>
          <p:nvPr/>
        </p:nvSpPr>
        <p:spPr bwMode="auto">
          <a:xfrm>
            <a:off x="6099175" y="3200400"/>
            <a:ext cx="3044825" cy="3128963"/>
          </a:xfrm>
          <a:prstGeom prst="flowChartProces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5725" indent="-85725">
              <a:spcAft>
                <a:spcPts val="1200"/>
              </a:spcAft>
              <a:buFontTx/>
              <a:buChar char="•"/>
            </a:pPr>
            <a:r>
              <a:rPr lang="pl-PL" sz="1500">
                <a:latin typeface="Arial Black" pitchFamily="34" charset="0"/>
              </a:rPr>
              <a:t>Dowodzenie operacyjne </a:t>
            </a:r>
            <a:br>
              <a:rPr lang="pl-PL" sz="1500">
                <a:latin typeface="Arial Black" pitchFamily="34" charset="0"/>
              </a:rPr>
            </a:br>
            <a:r>
              <a:rPr lang="pl-PL" sz="1500">
                <a:latin typeface="Arial Black" pitchFamily="34" charset="0"/>
              </a:rPr>
              <a:t>w czasie pokoju</a:t>
            </a:r>
          </a:p>
          <a:p>
            <a:pPr marL="85725" indent="-85725">
              <a:spcAft>
                <a:spcPts val="1200"/>
              </a:spcAft>
              <a:buFontTx/>
              <a:buChar char="•"/>
            </a:pPr>
            <a:r>
              <a:rPr lang="pl-PL" sz="1500">
                <a:latin typeface="Arial Black" pitchFamily="34" charset="0"/>
              </a:rPr>
              <a:t>Dowodzenie operacyjne </a:t>
            </a:r>
            <a:br>
              <a:rPr lang="pl-PL" sz="1500">
                <a:latin typeface="Arial Black" pitchFamily="34" charset="0"/>
              </a:rPr>
            </a:br>
            <a:r>
              <a:rPr lang="pl-PL" sz="1500">
                <a:latin typeface="Arial Black" pitchFamily="34" charset="0"/>
              </a:rPr>
              <a:t>w sytuacjach kryzysowych</a:t>
            </a:r>
          </a:p>
          <a:p>
            <a:pPr marL="85725" indent="-85725">
              <a:spcAft>
                <a:spcPts val="1200"/>
              </a:spcAft>
              <a:buFontTx/>
              <a:buChar char="•"/>
            </a:pPr>
            <a:r>
              <a:rPr lang="pl-PL" sz="1500">
                <a:latin typeface="Arial Black" pitchFamily="34" charset="0"/>
              </a:rPr>
              <a:t>Dowodzenie operacyjne </a:t>
            </a:r>
            <a:br>
              <a:rPr lang="pl-PL" sz="1500">
                <a:latin typeface="Arial Black" pitchFamily="34" charset="0"/>
              </a:rPr>
            </a:br>
            <a:r>
              <a:rPr lang="pl-PL" sz="1500">
                <a:latin typeface="Arial Black" pitchFamily="34" charset="0"/>
              </a:rPr>
              <a:t>w czasie wojny</a:t>
            </a:r>
          </a:p>
          <a:p>
            <a:pPr marL="85725" indent="-85725">
              <a:spcAft>
                <a:spcPts val="1200"/>
              </a:spcAft>
              <a:buFontTx/>
              <a:buChar char="•"/>
            </a:pPr>
            <a:r>
              <a:rPr lang="pl-PL" sz="1500">
                <a:latin typeface="Arial Black" pitchFamily="34" charset="0"/>
              </a:rPr>
              <a:t>Szkolenie dowództw operacyjnych </a:t>
            </a:r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144463" y="2686050"/>
            <a:ext cx="2670175" cy="741363"/>
          </a:xfrm>
          <a:prstGeom prst="flowChartProcess">
            <a:avLst/>
          </a:prstGeom>
          <a:gradFill rotWithShape="1">
            <a:gsLst>
              <a:gs pos="0">
                <a:srgbClr val="00478E"/>
              </a:gs>
              <a:gs pos="50000">
                <a:srgbClr val="0066CC"/>
              </a:gs>
              <a:gs pos="100000">
                <a:srgbClr val="00478E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pl-PL" sz="1600" dirty="0">
                <a:solidFill>
                  <a:srgbClr val="FFFF00"/>
                </a:solidFill>
                <a:latin typeface="Arial Black" pitchFamily="34" charset="0"/>
              </a:rPr>
              <a:t>Planowanie </a:t>
            </a:r>
            <a:r>
              <a:rPr lang="pl-PL" sz="1600" dirty="0" smtClean="0">
                <a:solidFill>
                  <a:srgbClr val="FFFF00"/>
                </a:solidFill>
                <a:latin typeface="Arial Black" pitchFamily="34" charset="0"/>
              </a:rPr>
              <a:t/>
            </a:r>
            <a:br>
              <a:rPr lang="pl-PL" sz="1600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pl-PL" sz="1600" dirty="0" smtClean="0">
                <a:solidFill>
                  <a:srgbClr val="FFFF00"/>
                </a:solidFill>
                <a:latin typeface="Arial Black" pitchFamily="34" charset="0"/>
              </a:rPr>
              <a:t>strategiczne</a:t>
            </a:r>
            <a:endParaRPr lang="pl-PL" sz="16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102" name="AutoShape 10"/>
          <p:cNvSpPr>
            <a:spLocks noChangeArrowheads="1"/>
          </p:cNvSpPr>
          <p:nvPr/>
        </p:nvSpPr>
        <p:spPr bwMode="auto">
          <a:xfrm>
            <a:off x="3167063" y="2687638"/>
            <a:ext cx="2473325" cy="741362"/>
          </a:xfrm>
          <a:prstGeom prst="flowChartProcess">
            <a:avLst/>
          </a:prstGeom>
          <a:gradFill rotWithShape="1">
            <a:gsLst>
              <a:gs pos="0">
                <a:srgbClr val="6BB247"/>
              </a:gs>
              <a:gs pos="50000">
                <a:srgbClr val="99FF66"/>
              </a:gs>
              <a:gs pos="100000">
                <a:srgbClr val="6BB247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pl-PL" sz="1500">
                <a:solidFill>
                  <a:srgbClr val="000000"/>
                </a:solidFill>
                <a:latin typeface="Arial Black" pitchFamily="34" charset="0"/>
              </a:rPr>
              <a:t>Dowodzenie ogólne</a:t>
            </a:r>
          </a:p>
          <a:p>
            <a:pPr algn="ctr"/>
            <a:r>
              <a:rPr lang="pl-PL" sz="1500">
                <a:solidFill>
                  <a:srgbClr val="000000"/>
                </a:solidFill>
                <a:latin typeface="Arial Black" pitchFamily="34" charset="0"/>
              </a:rPr>
              <a:t>(bieżące, bazowe, </a:t>
            </a:r>
          </a:p>
          <a:p>
            <a:pPr algn="ctr"/>
            <a:r>
              <a:rPr lang="pl-PL" sz="1500">
                <a:solidFill>
                  <a:srgbClr val="000000"/>
                </a:solidFill>
                <a:latin typeface="Arial Black" pitchFamily="34" charset="0"/>
              </a:rPr>
              <a:t>garnizonowe)</a:t>
            </a:r>
          </a:p>
        </p:txBody>
      </p:sp>
      <p:sp>
        <p:nvSpPr>
          <p:cNvPr id="4103" name="AutoShape 12"/>
          <p:cNvSpPr>
            <a:spLocks noChangeArrowheads="1"/>
          </p:cNvSpPr>
          <p:nvPr/>
        </p:nvSpPr>
        <p:spPr bwMode="auto">
          <a:xfrm>
            <a:off x="6084888" y="2686050"/>
            <a:ext cx="2670175" cy="741363"/>
          </a:xfrm>
          <a:prstGeom prst="flowChartProcess">
            <a:avLst/>
          </a:prstGeom>
          <a:gradFill rotWithShape="1">
            <a:gsLst>
              <a:gs pos="0">
                <a:srgbClr val="B26B8E"/>
              </a:gs>
              <a:gs pos="50000">
                <a:srgbClr val="FF99CC"/>
              </a:gs>
              <a:gs pos="100000">
                <a:srgbClr val="B26B8E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pl-PL" sz="1500">
                <a:solidFill>
                  <a:srgbClr val="000000"/>
                </a:solidFill>
                <a:latin typeface="Arial Black" pitchFamily="34" charset="0"/>
              </a:rPr>
              <a:t>Dowodzenie operacyjne</a:t>
            </a:r>
          </a:p>
          <a:p>
            <a:pPr algn="ctr"/>
            <a:r>
              <a:rPr lang="pl-PL" sz="1500">
                <a:solidFill>
                  <a:srgbClr val="000000"/>
                </a:solidFill>
                <a:latin typeface="Arial Black" pitchFamily="34" charset="0"/>
              </a:rPr>
              <a:t>(polowe, na TDW,</a:t>
            </a:r>
          </a:p>
          <a:p>
            <a:pPr algn="ctr"/>
            <a:r>
              <a:rPr lang="pl-PL" sz="1500">
                <a:solidFill>
                  <a:srgbClr val="000000"/>
                </a:solidFill>
                <a:latin typeface="Arial Black" pitchFamily="34" charset="0"/>
              </a:rPr>
              <a:t>kryzysowe)</a:t>
            </a:r>
          </a:p>
        </p:txBody>
      </p:sp>
      <p:sp>
        <p:nvSpPr>
          <p:cNvPr id="4104" name="AutoShape 13"/>
          <p:cNvSpPr>
            <a:spLocks noChangeArrowheads="1"/>
          </p:cNvSpPr>
          <p:nvPr/>
        </p:nvSpPr>
        <p:spPr bwMode="auto">
          <a:xfrm>
            <a:off x="2435225" y="1368425"/>
            <a:ext cx="4103688" cy="576263"/>
          </a:xfrm>
          <a:prstGeom prst="flowChartProcess">
            <a:avLst/>
          </a:prstGeom>
          <a:gradFill rotWithShape="1">
            <a:gsLst>
              <a:gs pos="0">
                <a:srgbClr val="478EB2"/>
              </a:gs>
              <a:gs pos="50000">
                <a:srgbClr val="66CCFF"/>
              </a:gs>
              <a:gs pos="100000">
                <a:srgbClr val="478EB2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pl-PL">
                <a:latin typeface="Arial Black" pitchFamily="34" charset="0"/>
              </a:rPr>
              <a:t>KIEROWANIE I DOWODZENIE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09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Podstawowe funkcje kierowania i dowodzenia</a:t>
            </a:r>
          </a:p>
        </p:txBody>
      </p:sp>
      <p:cxnSp>
        <p:nvCxnSpPr>
          <p:cNvPr id="21" name="Łącznik prosty 20"/>
          <p:cNvCxnSpPr/>
          <p:nvPr/>
        </p:nvCxnSpPr>
        <p:spPr>
          <a:xfrm>
            <a:off x="1443038" y="2208213"/>
            <a:ext cx="60293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>
            <a:off x="1443038" y="2208213"/>
            <a:ext cx="0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/>
          <p:nvPr/>
        </p:nvCxnSpPr>
        <p:spPr>
          <a:xfrm>
            <a:off x="7472363" y="2208213"/>
            <a:ext cx="0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/>
          <p:cNvCxnSpPr/>
          <p:nvPr/>
        </p:nvCxnSpPr>
        <p:spPr>
          <a:xfrm>
            <a:off x="4419600" y="2208213"/>
            <a:ext cx="0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>
            <a:off x="4419600" y="1901825"/>
            <a:ext cx="0" cy="3063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31"/>
          <p:cNvGrpSpPr>
            <a:grpSpLocks/>
          </p:cNvGrpSpPr>
          <p:nvPr/>
        </p:nvGrpSpPr>
        <p:grpSpPr bwMode="auto">
          <a:xfrm>
            <a:off x="3276600" y="4606925"/>
            <a:ext cx="1800225" cy="1295400"/>
            <a:chOff x="1610" y="2932"/>
            <a:chExt cx="1134" cy="816"/>
          </a:xfrm>
        </p:grpSpPr>
        <p:sp>
          <p:nvSpPr>
            <p:cNvPr id="5142" name="AutoShape 12"/>
            <p:cNvSpPr>
              <a:spLocks noChangeArrowheads="1"/>
            </p:cNvSpPr>
            <p:nvPr/>
          </p:nvSpPr>
          <p:spPr bwMode="auto">
            <a:xfrm>
              <a:off x="1610" y="2932"/>
              <a:ext cx="1134" cy="816"/>
            </a:xfrm>
            <a:prstGeom prst="flowChartProcess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</a:sp3d>
          </p:spPr>
          <p:txBody>
            <a:bodyPr>
              <a:flatTx/>
            </a:bodyPr>
            <a:lstStyle/>
            <a:p>
              <a:r>
                <a:rPr lang="pl-PL" sz="1400">
                  <a:solidFill>
                    <a:srgbClr val="000000"/>
                  </a:solidFill>
                  <a:latin typeface="Arial Black" pitchFamily="34" charset="0"/>
                </a:rPr>
                <a:t>Związki taktyczne</a:t>
              </a:r>
              <a:br>
                <a:rPr lang="pl-PL" sz="1400">
                  <a:solidFill>
                    <a:srgbClr val="000000"/>
                  </a:solidFill>
                  <a:latin typeface="Arial Black" pitchFamily="34" charset="0"/>
                </a:rPr>
              </a:br>
              <a:r>
                <a:rPr lang="pl-PL" sz="1400">
                  <a:solidFill>
                    <a:srgbClr val="000000"/>
                  </a:solidFill>
                  <a:latin typeface="Arial Black" pitchFamily="34" charset="0"/>
                </a:rPr>
                <a:t>i operacyjne sił zbrojnych</a:t>
              </a:r>
            </a:p>
          </p:txBody>
        </p:sp>
        <p:sp>
          <p:nvSpPr>
            <p:cNvPr id="2" name="Rectangle 25"/>
            <p:cNvSpPr>
              <a:spLocks noChangeArrowheads="1"/>
            </p:cNvSpPr>
            <p:nvPr/>
          </p:nvSpPr>
          <p:spPr bwMode="auto">
            <a:xfrm>
              <a:off x="2290" y="3476"/>
              <a:ext cx="453" cy="27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l-PL" b="0">
                <a:latin typeface="Arial Black" pitchFamily="34" charset="0"/>
              </a:endParaRPr>
            </a:p>
          </p:txBody>
        </p:sp>
      </p:grpSp>
      <p:sp>
        <p:nvSpPr>
          <p:cNvPr id="5123" name="AutoShape 14"/>
          <p:cNvSpPr>
            <a:spLocks noChangeArrowheads="1"/>
          </p:cNvSpPr>
          <p:nvPr/>
        </p:nvSpPr>
        <p:spPr bwMode="auto">
          <a:xfrm>
            <a:off x="250825" y="2741613"/>
            <a:ext cx="2160588" cy="865187"/>
          </a:xfrm>
          <a:prstGeom prst="flowChartProcess">
            <a:avLst/>
          </a:prstGeom>
          <a:gradFill rotWithShape="1">
            <a:gsLst>
              <a:gs pos="0">
                <a:srgbClr val="00478E"/>
              </a:gs>
              <a:gs pos="50000">
                <a:srgbClr val="0066CC"/>
              </a:gs>
              <a:gs pos="100000">
                <a:srgbClr val="00478E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pl-PL" b="0" dirty="0">
                <a:solidFill>
                  <a:srgbClr val="FFFF00"/>
                </a:solidFill>
                <a:latin typeface="Arial Black" pitchFamily="34" charset="0"/>
              </a:rPr>
              <a:t>Instytucja </a:t>
            </a:r>
          </a:p>
          <a:p>
            <a:pPr algn="ctr"/>
            <a:r>
              <a:rPr lang="pl-PL" b="0" dirty="0">
                <a:solidFill>
                  <a:srgbClr val="FFFF00"/>
                </a:solidFill>
                <a:latin typeface="Arial Black" pitchFamily="34" charset="0"/>
              </a:rPr>
              <a:t>planowania</a:t>
            </a:r>
          </a:p>
          <a:p>
            <a:pPr algn="ctr"/>
            <a:r>
              <a:rPr lang="pl-PL" b="0" dirty="0">
                <a:solidFill>
                  <a:srgbClr val="FFFF00"/>
                </a:solidFill>
                <a:latin typeface="Arial Black" pitchFamily="34" charset="0"/>
              </a:rPr>
              <a:t>strategicznego</a:t>
            </a:r>
          </a:p>
        </p:txBody>
      </p:sp>
      <p:sp>
        <p:nvSpPr>
          <p:cNvPr id="5124" name="AutoShape 15"/>
          <p:cNvSpPr>
            <a:spLocks noChangeArrowheads="1"/>
          </p:cNvSpPr>
          <p:nvPr/>
        </p:nvSpPr>
        <p:spPr bwMode="auto">
          <a:xfrm>
            <a:off x="2816225" y="2724150"/>
            <a:ext cx="2976563" cy="857250"/>
          </a:xfrm>
          <a:prstGeom prst="flowChartProcess">
            <a:avLst/>
          </a:prstGeom>
          <a:gradFill rotWithShape="1">
            <a:gsLst>
              <a:gs pos="0">
                <a:srgbClr val="6BB247"/>
              </a:gs>
              <a:gs pos="50000">
                <a:srgbClr val="99FF66"/>
              </a:gs>
              <a:gs pos="100000">
                <a:srgbClr val="6BB247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pl-PL" sz="2000" b="0" dirty="0">
                <a:solidFill>
                  <a:srgbClr val="000000"/>
                </a:solidFill>
                <a:latin typeface="Arial Black" pitchFamily="34" charset="0"/>
              </a:rPr>
              <a:t>Instytucja dowodzenia ogólnego</a:t>
            </a:r>
          </a:p>
        </p:txBody>
      </p:sp>
      <p:sp>
        <p:nvSpPr>
          <p:cNvPr id="5125" name="AutoShape 16"/>
          <p:cNvSpPr>
            <a:spLocks noChangeArrowheads="1"/>
          </p:cNvSpPr>
          <p:nvPr/>
        </p:nvSpPr>
        <p:spPr bwMode="auto">
          <a:xfrm>
            <a:off x="6084888" y="2724150"/>
            <a:ext cx="2762250" cy="857250"/>
          </a:xfrm>
          <a:prstGeom prst="flowChartProcess">
            <a:avLst/>
          </a:prstGeom>
          <a:gradFill rotWithShape="1">
            <a:gsLst>
              <a:gs pos="0">
                <a:srgbClr val="B26B8E"/>
              </a:gs>
              <a:gs pos="50000">
                <a:srgbClr val="FF99CC"/>
              </a:gs>
              <a:gs pos="100000">
                <a:srgbClr val="B26B8E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pl-PL" b="0" dirty="0">
                <a:solidFill>
                  <a:srgbClr val="000000"/>
                </a:solidFill>
                <a:latin typeface="Arial Black" pitchFamily="34" charset="0"/>
              </a:rPr>
              <a:t>Instytucja dowodzenia operacyjnego</a:t>
            </a:r>
          </a:p>
        </p:txBody>
      </p:sp>
      <p:sp>
        <p:nvSpPr>
          <p:cNvPr id="5126" name="AutoShape 17"/>
          <p:cNvSpPr>
            <a:spLocks noChangeArrowheads="1"/>
          </p:cNvSpPr>
          <p:nvPr/>
        </p:nvSpPr>
        <p:spPr bwMode="auto">
          <a:xfrm>
            <a:off x="2451100" y="1368425"/>
            <a:ext cx="4103688" cy="576263"/>
          </a:xfrm>
          <a:prstGeom prst="flowChartProcess">
            <a:avLst/>
          </a:prstGeom>
          <a:gradFill rotWithShape="1">
            <a:gsLst>
              <a:gs pos="0">
                <a:srgbClr val="478EB2"/>
              </a:gs>
              <a:gs pos="50000">
                <a:srgbClr val="66CCFF"/>
              </a:gs>
              <a:gs pos="100000">
                <a:srgbClr val="478EB2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pl-PL">
                <a:latin typeface="Arial Black" pitchFamily="34" charset="0"/>
              </a:rPr>
              <a:t>Decydent</a:t>
            </a:r>
          </a:p>
        </p:txBody>
      </p:sp>
      <p:cxnSp>
        <p:nvCxnSpPr>
          <p:cNvPr id="5127" name="AutoShape 24"/>
          <p:cNvCxnSpPr>
            <a:cxnSpLocks noChangeShapeType="1"/>
          </p:cNvCxnSpPr>
          <p:nvPr/>
        </p:nvCxnSpPr>
        <p:spPr bwMode="auto">
          <a:xfrm rot="5400000">
            <a:off x="6551613" y="4432300"/>
            <a:ext cx="1657350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prstDash val="sysDash"/>
            <a:round/>
            <a:headEnd/>
            <a:tailEnd type="triangle" w="med" len="med"/>
          </a:ln>
        </p:spPr>
      </p:cxnSp>
      <p:cxnSp>
        <p:nvCxnSpPr>
          <p:cNvPr id="5128" name="AutoShape 26"/>
          <p:cNvCxnSpPr>
            <a:cxnSpLocks noChangeShapeType="1"/>
            <a:endCxn id="5131" idx="1"/>
          </p:cNvCxnSpPr>
          <p:nvPr/>
        </p:nvCxnSpPr>
        <p:spPr bwMode="auto">
          <a:xfrm>
            <a:off x="5084763" y="5686425"/>
            <a:ext cx="1758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5129" name="AutoShape 33"/>
          <p:cNvSpPr>
            <a:spLocks noChangeArrowheads="1"/>
          </p:cNvSpPr>
          <p:nvPr/>
        </p:nvSpPr>
        <p:spPr bwMode="auto">
          <a:xfrm>
            <a:off x="7019925" y="5470525"/>
            <a:ext cx="1152525" cy="719138"/>
          </a:xfrm>
          <a:prstGeom prst="flowChartProcess">
            <a:avLst/>
          </a:prstGeom>
          <a:gradFill rotWithShape="1">
            <a:gsLst>
              <a:gs pos="0">
                <a:srgbClr val="CCFF66"/>
              </a:gs>
              <a:gs pos="100000">
                <a:srgbClr val="59E2E9"/>
              </a:gs>
            </a:gsLst>
            <a:lin ang="0" scaled="1"/>
          </a:gra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endParaRPr lang="pl-PL" sz="1400">
              <a:latin typeface="Arial Black" pitchFamily="34" charset="0"/>
            </a:endParaRPr>
          </a:p>
        </p:txBody>
      </p:sp>
      <p:sp>
        <p:nvSpPr>
          <p:cNvPr id="5130" name="AutoShape 32"/>
          <p:cNvSpPr>
            <a:spLocks noChangeArrowheads="1"/>
          </p:cNvSpPr>
          <p:nvPr/>
        </p:nvSpPr>
        <p:spPr bwMode="auto">
          <a:xfrm>
            <a:off x="6932613" y="5397500"/>
            <a:ext cx="1152525" cy="719138"/>
          </a:xfrm>
          <a:prstGeom prst="flowChartProcess">
            <a:avLst/>
          </a:prstGeom>
          <a:gradFill rotWithShape="1">
            <a:gsLst>
              <a:gs pos="0">
                <a:srgbClr val="CCFF66"/>
              </a:gs>
              <a:gs pos="100000">
                <a:srgbClr val="59E2E9"/>
              </a:gs>
            </a:gsLst>
            <a:lin ang="0" scaled="1"/>
          </a:gra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endParaRPr lang="pl-PL" sz="1400">
              <a:latin typeface="Arial Black" pitchFamily="34" charset="0"/>
            </a:endParaRPr>
          </a:p>
        </p:txBody>
      </p:sp>
      <p:sp>
        <p:nvSpPr>
          <p:cNvPr id="5131" name="AutoShape 22"/>
          <p:cNvSpPr>
            <a:spLocks noChangeArrowheads="1"/>
          </p:cNvSpPr>
          <p:nvPr/>
        </p:nvSpPr>
        <p:spPr bwMode="auto">
          <a:xfrm>
            <a:off x="6843713" y="5326063"/>
            <a:ext cx="1152525" cy="719137"/>
          </a:xfrm>
          <a:prstGeom prst="flowChartProcess">
            <a:avLst/>
          </a:prstGeom>
          <a:gradFill rotWithShape="1">
            <a:gsLst>
              <a:gs pos="0">
                <a:srgbClr val="CCFF66"/>
              </a:gs>
              <a:gs pos="100000">
                <a:srgbClr val="59E2E9"/>
              </a:gs>
            </a:gsLst>
            <a:lin ang="0" scaled="1"/>
          </a:gra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r>
              <a:rPr lang="pl-PL" sz="1200">
                <a:latin typeface="Arial Black" pitchFamily="34" charset="0"/>
              </a:rPr>
              <a:t>Siły wydzielane do operacji</a:t>
            </a:r>
          </a:p>
        </p:txBody>
      </p:sp>
      <p:sp>
        <p:nvSpPr>
          <p:cNvPr id="5132" name="Line 22"/>
          <p:cNvSpPr>
            <a:spLocks noChangeShapeType="1"/>
          </p:cNvSpPr>
          <p:nvPr/>
        </p:nvSpPr>
        <p:spPr bwMode="auto">
          <a:xfrm>
            <a:off x="1476375" y="2208213"/>
            <a:ext cx="59039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5133" name="Line 23"/>
          <p:cNvSpPr>
            <a:spLocks noChangeShapeType="1"/>
          </p:cNvSpPr>
          <p:nvPr/>
        </p:nvSpPr>
        <p:spPr bwMode="auto">
          <a:xfrm>
            <a:off x="1476375" y="2208213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5134" name="Line 24"/>
          <p:cNvSpPr>
            <a:spLocks noChangeShapeType="1"/>
          </p:cNvSpPr>
          <p:nvPr/>
        </p:nvSpPr>
        <p:spPr bwMode="auto">
          <a:xfrm>
            <a:off x="7380288" y="2208213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5135" name="Line 25"/>
          <p:cNvSpPr>
            <a:spLocks noChangeShapeType="1"/>
          </p:cNvSpPr>
          <p:nvPr/>
        </p:nvSpPr>
        <p:spPr bwMode="auto">
          <a:xfrm>
            <a:off x="4419600" y="1901825"/>
            <a:ext cx="0" cy="687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5136" name="Line 26"/>
          <p:cNvSpPr>
            <a:spLocks noChangeShapeType="1"/>
          </p:cNvSpPr>
          <p:nvPr/>
        </p:nvSpPr>
        <p:spPr bwMode="auto">
          <a:xfrm>
            <a:off x="4427538" y="3581400"/>
            <a:ext cx="0" cy="936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5137" name="pole tekstowe 3"/>
          <p:cNvSpPr txBox="1">
            <a:spLocks noChangeArrowheads="1"/>
          </p:cNvSpPr>
          <p:nvPr/>
        </p:nvSpPr>
        <p:spPr bwMode="auto">
          <a:xfrm rot="-171269">
            <a:off x="2751138" y="3814763"/>
            <a:ext cx="3646487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i="1">
                <a:solidFill>
                  <a:srgbClr val="FF0000"/>
                </a:solidFill>
                <a:latin typeface="Arial Black" pitchFamily="34" charset="0"/>
              </a:rPr>
              <a:t>Pełne  podporządkowanie</a:t>
            </a:r>
          </a:p>
        </p:txBody>
      </p:sp>
      <p:sp>
        <p:nvSpPr>
          <p:cNvPr id="5138" name="pole tekstowe 4"/>
          <p:cNvSpPr txBox="1">
            <a:spLocks noChangeArrowheads="1"/>
          </p:cNvSpPr>
          <p:nvPr/>
        </p:nvSpPr>
        <p:spPr bwMode="auto">
          <a:xfrm rot="-219908">
            <a:off x="5945188" y="4065588"/>
            <a:ext cx="2882900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i="1">
                <a:solidFill>
                  <a:srgbClr val="FF0000"/>
                </a:solidFill>
                <a:latin typeface="Arial Black" pitchFamily="34" charset="0"/>
              </a:rPr>
              <a:t>Podporządkowanie operacyjne</a:t>
            </a:r>
          </a:p>
        </p:txBody>
      </p:sp>
      <p:sp>
        <p:nvSpPr>
          <p:cNvPr id="5139" name="pole tekstowe 5"/>
          <p:cNvSpPr txBox="1">
            <a:spLocks noChangeArrowheads="1"/>
          </p:cNvSpPr>
          <p:nvPr/>
        </p:nvSpPr>
        <p:spPr bwMode="auto">
          <a:xfrm rot="-2335295">
            <a:off x="4906963" y="5303838"/>
            <a:ext cx="2195512" cy="522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i="1">
                <a:solidFill>
                  <a:srgbClr val="002060"/>
                </a:solidFill>
                <a:latin typeface="Arial Black" pitchFamily="34" charset="0"/>
              </a:rPr>
              <a:t>Podporządkowanie pozaoperacyjne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09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Uniwersalny model kierowania i dowodzenia</a:t>
            </a:r>
          </a:p>
        </p:txBody>
      </p:sp>
      <p:sp>
        <p:nvSpPr>
          <p:cNvPr id="24" name="Symbol zastępczy numeru slajdu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48CE6-CC3C-470C-8C13-C8FE9D98D8D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"/>
          <p:cNvSpPr>
            <a:spLocks noChangeArrowheads="1"/>
          </p:cNvSpPr>
          <p:nvPr/>
        </p:nvSpPr>
        <p:spPr bwMode="auto">
          <a:xfrm>
            <a:off x="2916238" y="1341438"/>
            <a:ext cx="4103687" cy="1079500"/>
          </a:xfrm>
          <a:prstGeom prst="flowChartProcess">
            <a:avLst/>
          </a:prstGeom>
          <a:gradFill rotWithShape="1">
            <a:gsLst>
              <a:gs pos="0">
                <a:srgbClr val="478EB2"/>
              </a:gs>
              <a:gs pos="50000">
                <a:srgbClr val="66CCFF"/>
              </a:gs>
              <a:gs pos="100000">
                <a:srgbClr val="478EB2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pl-PL" sz="1600">
                <a:latin typeface="Arial Black" pitchFamily="34" charset="0"/>
              </a:rPr>
              <a:t>DECYDENT</a:t>
            </a:r>
          </a:p>
          <a:p>
            <a:pPr algn="ctr"/>
            <a:r>
              <a:rPr lang="pl-PL" sz="1600">
                <a:latin typeface="Arial Black" pitchFamily="34" charset="0"/>
              </a:rPr>
              <a:t>PREZYDENT/ SEKRETARZ OBRONY</a:t>
            </a:r>
          </a:p>
        </p:txBody>
      </p:sp>
      <p:cxnSp>
        <p:nvCxnSpPr>
          <p:cNvPr id="6147" name="AutoShape 4"/>
          <p:cNvCxnSpPr>
            <a:cxnSpLocks noChangeShapeType="1"/>
            <a:stCxn id="6146" idx="1"/>
            <a:endCxn id="6146" idx="3"/>
          </p:cNvCxnSpPr>
          <p:nvPr/>
        </p:nvCxnSpPr>
        <p:spPr bwMode="auto">
          <a:xfrm>
            <a:off x="2916238" y="1881188"/>
            <a:ext cx="41036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539750" y="3500438"/>
            <a:ext cx="2951163" cy="2592387"/>
          </a:xfrm>
          <a:prstGeom prst="rect">
            <a:avLst/>
          </a:prstGeom>
          <a:solidFill>
            <a:srgbClr val="85AA0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pl-PL" b="0">
              <a:latin typeface="Arial Black" pitchFamily="34" charset="0"/>
            </a:endParaRPr>
          </a:p>
          <a:p>
            <a:r>
              <a:rPr lang="pl-PL" b="0">
                <a:latin typeface="Arial Black" pitchFamily="34" charset="0"/>
              </a:rPr>
              <a:t>Departament Obrony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827088" y="4333875"/>
            <a:ext cx="230505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1600" b="0">
                <a:latin typeface="Arial Black" pitchFamily="34" charset="0"/>
              </a:rPr>
              <a:t>Szef Komitetu Połączonych Sztabów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1476375" y="5321300"/>
            <a:ext cx="1871663" cy="627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b="0">
                <a:latin typeface="Arial Black" pitchFamily="34" charset="0"/>
              </a:rPr>
              <a:t>Sztab</a:t>
            </a:r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2627313" y="5105400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4138613" y="3643313"/>
            <a:ext cx="1727200" cy="50323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 sz="1400">
              <a:latin typeface="Arial Black" pitchFamily="34" charset="0"/>
            </a:endParaRPr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4067175" y="3571875"/>
            <a:ext cx="1727200" cy="503238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 sz="1400">
              <a:latin typeface="Arial Black" pitchFamily="34" charset="0"/>
            </a:endParaRPr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3995738" y="3500438"/>
            <a:ext cx="1727200" cy="5032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pl-PL" sz="1400">
                <a:latin typeface="Arial Black" pitchFamily="34" charset="0"/>
              </a:rPr>
              <a:t>Ministerstwa i sztaby RSZ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3960813" y="4649788"/>
            <a:ext cx="1727200" cy="9921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1400" dirty="0">
                <a:latin typeface="Arial Black" pitchFamily="34" charset="0"/>
              </a:rPr>
              <a:t>Wojska</a:t>
            </a:r>
          </a:p>
          <a:p>
            <a:pPr>
              <a:defRPr/>
            </a:pPr>
            <a:r>
              <a:rPr lang="pl-PL" sz="1400" dirty="0">
                <a:latin typeface="Arial Black" pitchFamily="34" charset="0"/>
              </a:rPr>
              <a:t>(w bazach)</a:t>
            </a: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6516688" y="3500438"/>
            <a:ext cx="1943100" cy="719137"/>
          </a:xfrm>
          <a:prstGeom prst="rect">
            <a:avLst/>
          </a:prstGeom>
          <a:solidFill>
            <a:srgbClr val="33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pl-PL" sz="1400">
                <a:latin typeface="Arial Black" pitchFamily="34" charset="0"/>
              </a:rPr>
              <a:t>Naczelni Dowódcy na TDW</a:t>
            </a:r>
          </a:p>
        </p:txBody>
      </p:sp>
      <p:sp>
        <p:nvSpPr>
          <p:cNvPr id="6157" name="Line 16"/>
          <p:cNvSpPr>
            <a:spLocks noChangeShapeType="1"/>
          </p:cNvSpPr>
          <p:nvPr/>
        </p:nvSpPr>
        <p:spPr bwMode="auto">
          <a:xfrm>
            <a:off x="7812088" y="4221163"/>
            <a:ext cx="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6160" name="Rectangle 17"/>
          <p:cNvSpPr>
            <a:spLocks noChangeArrowheads="1"/>
          </p:cNvSpPr>
          <p:nvPr/>
        </p:nvSpPr>
        <p:spPr bwMode="auto">
          <a:xfrm>
            <a:off x="5183188" y="5184775"/>
            <a:ext cx="503237" cy="431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 b="0">
              <a:latin typeface="Arial Black" pitchFamily="34" charset="0"/>
            </a:endParaRPr>
          </a:p>
        </p:txBody>
      </p:sp>
      <p:sp>
        <p:nvSpPr>
          <p:cNvPr id="6159" name="Line 18"/>
          <p:cNvSpPr>
            <a:spLocks noChangeShapeType="1"/>
          </p:cNvSpPr>
          <p:nvPr/>
        </p:nvSpPr>
        <p:spPr bwMode="auto">
          <a:xfrm>
            <a:off x="5795963" y="5372100"/>
            <a:ext cx="12969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5640388" y="5378450"/>
            <a:ext cx="1511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latin typeface="Arial Black" pitchFamily="34" charset="0"/>
              </a:rPr>
              <a:t>Dowodzenie pozaoperacyjne </a:t>
            </a:r>
          </a:p>
          <a:p>
            <a:r>
              <a:rPr lang="pl-PL" sz="1200">
                <a:latin typeface="Arial Black" pitchFamily="34" charset="0"/>
              </a:rPr>
              <a:t>i wsparcie</a:t>
            </a:r>
          </a:p>
        </p:txBody>
      </p:sp>
      <p:sp>
        <p:nvSpPr>
          <p:cNvPr id="6161" name="AutoShape 26"/>
          <p:cNvSpPr>
            <a:spLocks noChangeArrowheads="1"/>
          </p:cNvSpPr>
          <p:nvPr/>
        </p:nvSpPr>
        <p:spPr bwMode="auto">
          <a:xfrm>
            <a:off x="7307263" y="5157788"/>
            <a:ext cx="1152525" cy="719137"/>
          </a:xfrm>
          <a:prstGeom prst="flowChartProcess">
            <a:avLst/>
          </a:prstGeom>
          <a:gradFill rotWithShape="1">
            <a:gsLst>
              <a:gs pos="0">
                <a:srgbClr val="CCFF66"/>
              </a:gs>
              <a:gs pos="100000">
                <a:srgbClr val="59E2E9"/>
              </a:gs>
            </a:gsLst>
            <a:lin ang="0" scaled="1"/>
          </a:gra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endParaRPr lang="pl-PL" sz="1400">
              <a:latin typeface="Arial Black" pitchFamily="34" charset="0"/>
            </a:endParaRPr>
          </a:p>
        </p:txBody>
      </p:sp>
      <p:sp>
        <p:nvSpPr>
          <p:cNvPr id="6162" name="AutoShape 27"/>
          <p:cNvSpPr>
            <a:spLocks noChangeArrowheads="1"/>
          </p:cNvSpPr>
          <p:nvPr/>
        </p:nvSpPr>
        <p:spPr bwMode="auto">
          <a:xfrm>
            <a:off x="7219950" y="5086350"/>
            <a:ext cx="1152525" cy="719138"/>
          </a:xfrm>
          <a:prstGeom prst="flowChartProcess">
            <a:avLst/>
          </a:prstGeom>
          <a:gradFill rotWithShape="1">
            <a:gsLst>
              <a:gs pos="0">
                <a:srgbClr val="CCFF66"/>
              </a:gs>
              <a:gs pos="100000">
                <a:srgbClr val="59E2E9"/>
              </a:gs>
            </a:gsLst>
            <a:lin ang="0" scaled="1"/>
          </a:gra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endParaRPr lang="pl-PL" sz="1400">
              <a:latin typeface="Arial Black" pitchFamily="34" charset="0"/>
            </a:endParaRPr>
          </a:p>
        </p:txBody>
      </p:sp>
      <p:sp>
        <p:nvSpPr>
          <p:cNvPr id="6163" name="AutoShape 28"/>
          <p:cNvSpPr>
            <a:spLocks noChangeArrowheads="1"/>
          </p:cNvSpPr>
          <p:nvPr/>
        </p:nvSpPr>
        <p:spPr bwMode="auto">
          <a:xfrm>
            <a:off x="7131050" y="5013325"/>
            <a:ext cx="1152525" cy="719138"/>
          </a:xfrm>
          <a:prstGeom prst="flowChartProcess">
            <a:avLst/>
          </a:prstGeom>
          <a:gradFill rotWithShape="1">
            <a:gsLst>
              <a:gs pos="0">
                <a:srgbClr val="CCFF66"/>
              </a:gs>
              <a:gs pos="100000">
                <a:srgbClr val="59E2E9"/>
              </a:gs>
            </a:gsLst>
            <a:lin ang="0" scaled="1"/>
          </a:gra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r>
              <a:rPr lang="pl-PL" sz="1200">
                <a:latin typeface="Arial Black" pitchFamily="34" charset="0"/>
              </a:rPr>
              <a:t>Wojska  operujące  na TDW</a:t>
            </a:r>
          </a:p>
        </p:txBody>
      </p:sp>
      <p:sp>
        <p:nvSpPr>
          <p:cNvPr id="6164" name="Line 31"/>
          <p:cNvSpPr>
            <a:spLocks noChangeShapeType="1"/>
          </p:cNvSpPr>
          <p:nvPr/>
        </p:nvSpPr>
        <p:spPr bwMode="auto">
          <a:xfrm>
            <a:off x="2124075" y="2781300"/>
            <a:ext cx="56880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6165" name="Line 32"/>
          <p:cNvSpPr>
            <a:spLocks noChangeShapeType="1"/>
          </p:cNvSpPr>
          <p:nvPr/>
        </p:nvSpPr>
        <p:spPr bwMode="auto">
          <a:xfrm>
            <a:off x="2124075" y="2781300"/>
            <a:ext cx="0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6166" name="Line 33"/>
          <p:cNvSpPr>
            <a:spLocks noChangeShapeType="1"/>
          </p:cNvSpPr>
          <p:nvPr/>
        </p:nvSpPr>
        <p:spPr bwMode="auto">
          <a:xfrm>
            <a:off x="5003800" y="2420938"/>
            <a:ext cx="0" cy="1079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6167" name="Line 34"/>
          <p:cNvSpPr>
            <a:spLocks noChangeShapeType="1"/>
          </p:cNvSpPr>
          <p:nvPr/>
        </p:nvSpPr>
        <p:spPr bwMode="auto">
          <a:xfrm>
            <a:off x="7812088" y="2781300"/>
            <a:ext cx="0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6168" name="Rectangle 14"/>
          <p:cNvSpPr>
            <a:spLocks noChangeArrowheads="1"/>
          </p:cNvSpPr>
          <p:nvPr/>
        </p:nvSpPr>
        <p:spPr bwMode="auto">
          <a:xfrm>
            <a:off x="6669088" y="3652838"/>
            <a:ext cx="1943100" cy="719137"/>
          </a:xfrm>
          <a:prstGeom prst="rect">
            <a:avLst/>
          </a:prstGeom>
          <a:solidFill>
            <a:srgbClr val="33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pl-PL" sz="1400">
                <a:latin typeface="Arial Black" pitchFamily="34" charset="0"/>
              </a:rPr>
              <a:t>Naczelni Dowódcy na TDW</a:t>
            </a:r>
          </a:p>
        </p:txBody>
      </p:sp>
      <p:sp>
        <p:nvSpPr>
          <p:cNvPr id="6169" name="Rectangle 14"/>
          <p:cNvSpPr>
            <a:spLocks noChangeArrowheads="1"/>
          </p:cNvSpPr>
          <p:nvPr/>
        </p:nvSpPr>
        <p:spPr bwMode="auto">
          <a:xfrm>
            <a:off x="6821488" y="3805238"/>
            <a:ext cx="1943100" cy="719137"/>
          </a:xfrm>
          <a:prstGeom prst="rect">
            <a:avLst/>
          </a:prstGeom>
          <a:solidFill>
            <a:srgbClr val="33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pl-PL" sz="1400">
                <a:latin typeface="Arial Black" pitchFamily="34" charset="0"/>
              </a:rPr>
              <a:t>Naczelni Dowódcy na TDW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09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Kierowanie i dowodzenie w USA</a:t>
            </a:r>
          </a:p>
        </p:txBody>
      </p:sp>
      <p:sp>
        <p:nvSpPr>
          <p:cNvPr id="6171" name="Text Box 22"/>
          <p:cNvSpPr txBox="1">
            <a:spLocks noChangeArrowheads="1"/>
          </p:cNvSpPr>
          <p:nvPr/>
        </p:nvSpPr>
        <p:spPr bwMode="auto">
          <a:xfrm>
            <a:off x="827088" y="2997200"/>
            <a:ext cx="2371725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200" i="1">
                <a:latin typeface="Arial Black" pitchFamily="34" charset="0"/>
              </a:rPr>
              <a:t>Planowanie i doradztwo</a:t>
            </a:r>
          </a:p>
        </p:txBody>
      </p:sp>
      <p:sp>
        <p:nvSpPr>
          <p:cNvPr id="6172" name="Text Box 23"/>
          <p:cNvSpPr txBox="1">
            <a:spLocks noChangeArrowheads="1"/>
          </p:cNvSpPr>
          <p:nvPr/>
        </p:nvSpPr>
        <p:spPr bwMode="auto">
          <a:xfrm>
            <a:off x="3956050" y="2997200"/>
            <a:ext cx="2143125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i="1">
                <a:latin typeface="Arial Black" pitchFamily="34" charset="0"/>
              </a:rPr>
              <a:t> Dowodzenie ogólne</a:t>
            </a:r>
          </a:p>
        </p:txBody>
      </p:sp>
      <p:sp>
        <p:nvSpPr>
          <p:cNvPr id="6173" name="Text Box 24"/>
          <p:cNvSpPr txBox="1">
            <a:spLocks noChangeArrowheads="1"/>
          </p:cNvSpPr>
          <p:nvPr/>
        </p:nvSpPr>
        <p:spPr bwMode="auto">
          <a:xfrm>
            <a:off x="6516688" y="2997200"/>
            <a:ext cx="2176462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i="1">
                <a:latin typeface="Arial Black" pitchFamily="34" charset="0"/>
              </a:rPr>
              <a:t>Dowodzenie operacyjne</a:t>
            </a:r>
          </a:p>
        </p:txBody>
      </p:sp>
      <p:sp>
        <p:nvSpPr>
          <p:cNvPr id="6174" name="Line 13"/>
          <p:cNvSpPr>
            <a:spLocks noChangeShapeType="1"/>
          </p:cNvSpPr>
          <p:nvPr/>
        </p:nvSpPr>
        <p:spPr bwMode="auto">
          <a:xfrm>
            <a:off x="5364163" y="4148138"/>
            <a:ext cx="0" cy="503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3992563" y="4651375"/>
            <a:ext cx="1727200" cy="9366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1400" dirty="0">
                <a:latin typeface="Arial Black" pitchFamily="34" charset="0"/>
              </a:rPr>
              <a:t>Siły zbrojne państw</a:t>
            </a:r>
          </a:p>
          <a:p>
            <a:pPr>
              <a:defRPr/>
            </a:pPr>
            <a:r>
              <a:rPr lang="pl-PL" sz="1400" dirty="0">
                <a:latin typeface="Arial Black" pitchFamily="34" charset="0"/>
              </a:rPr>
              <a:t>NATO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916238" y="1341438"/>
            <a:ext cx="4103687" cy="1079500"/>
          </a:xfrm>
          <a:prstGeom prst="flowChartProcess">
            <a:avLst/>
          </a:prstGeom>
          <a:gradFill rotWithShape="1">
            <a:gsLst>
              <a:gs pos="0">
                <a:srgbClr val="478EB2"/>
              </a:gs>
              <a:gs pos="50000">
                <a:srgbClr val="66CCFF"/>
              </a:gs>
              <a:gs pos="100000">
                <a:srgbClr val="478EB2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pl-PL" sz="1600">
                <a:latin typeface="Arial Black" pitchFamily="34" charset="0"/>
              </a:rPr>
              <a:t>DECYDENT</a:t>
            </a:r>
          </a:p>
          <a:p>
            <a:pPr algn="ctr"/>
            <a:r>
              <a:rPr lang="pl-PL" sz="1600">
                <a:latin typeface="Arial Black" pitchFamily="34" charset="0"/>
              </a:rPr>
              <a:t>RADA PÓŁNOCNOATLANTYCKA</a:t>
            </a:r>
          </a:p>
        </p:txBody>
      </p:sp>
      <p:cxnSp>
        <p:nvCxnSpPr>
          <p:cNvPr id="7172" name="AutoShape 4"/>
          <p:cNvCxnSpPr>
            <a:cxnSpLocks noChangeShapeType="1"/>
            <a:stCxn id="7171" idx="1"/>
            <a:endCxn id="7171" idx="3"/>
          </p:cNvCxnSpPr>
          <p:nvPr/>
        </p:nvCxnSpPr>
        <p:spPr bwMode="auto">
          <a:xfrm>
            <a:off x="2916238" y="1881188"/>
            <a:ext cx="41036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9750" y="3500438"/>
            <a:ext cx="2951163" cy="2592387"/>
          </a:xfrm>
          <a:prstGeom prst="rect">
            <a:avLst/>
          </a:prstGeom>
          <a:solidFill>
            <a:srgbClr val="85AA0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pl-PL" b="0">
              <a:latin typeface="Arial Black" pitchFamily="34" charset="0"/>
            </a:endParaRPr>
          </a:p>
          <a:p>
            <a:pPr algn="ctr"/>
            <a:r>
              <a:rPr lang="pl-PL" b="0">
                <a:latin typeface="Arial Black" pitchFamily="34" charset="0"/>
              </a:rPr>
              <a:t>Kwatera Główna NATO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831850" y="4510088"/>
            <a:ext cx="2516188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l-PL" b="0">
                <a:latin typeface="Arial Black" pitchFamily="34" charset="0"/>
              </a:rPr>
              <a:t>Komitet Wojskowy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476375" y="5178425"/>
            <a:ext cx="1871663" cy="627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pl-PL" sz="1400">
                <a:latin typeface="Arial Black" pitchFamily="34" charset="0"/>
              </a:rPr>
              <a:t>Międzynarodowy Sztab Wojskowy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665413" y="4953000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138613" y="3643313"/>
            <a:ext cx="1727200" cy="50323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 sz="1400">
              <a:latin typeface="Arial Black" pitchFamily="34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067175" y="3571875"/>
            <a:ext cx="1727200" cy="503238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 sz="1400">
              <a:latin typeface="Arial Black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995738" y="3500438"/>
            <a:ext cx="1727200" cy="5032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1400">
                <a:latin typeface="Arial Black" pitchFamily="34" charset="0"/>
              </a:rPr>
              <a:t>Dowództwa narodowe</a:t>
            </a:r>
          </a:p>
        </p:txBody>
      </p:sp>
      <p:sp>
        <p:nvSpPr>
          <p:cNvPr id="2" name="Line 13"/>
          <p:cNvSpPr>
            <a:spLocks noChangeShapeType="1"/>
          </p:cNvSpPr>
          <p:nvPr/>
        </p:nvSpPr>
        <p:spPr bwMode="auto">
          <a:xfrm>
            <a:off x="5029200" y="4148138"/>
            <a:ext cx="0" cy="503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6516688" y="3500438"/>
            <a:ext cx="1943100" cy="719137"/>
          </a:xfrm>
          <a:prstGeom prst="rect">
            <a:avLst/>
          </a:prstGeom>
          <a:solidFill>
            <a:srgbClr val="33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1400">
                <a:latin typeface="Arial Black" pitchFamily="34" charset="0"/>
              </a:rPr>
              <a:t>Strategiczne Dowództwo Operacyjne</a:t>
            </a:r>
          </a:p>
        </p:txBody>
      </p:sp>
      <p:sp>
        <p:nvSpPr>
          <p:cNvPr id="7183" name="Rectangle 17"/>
          <p:cNvSpPr>
            <a:spLocks noChangeArrowheads="1"/>
          </p:cNvSpPr>
          <p:nvPr/>
        </p:nvSpPr>
        <p:spPr bwMode="auto">
          <a:xfrm>
            <a:off x="5183188" y="5108575"/>
            <a:ext cx="503237" cy="431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 b="0">
              <a:latin typeface="Arial Black" pitchFamily="34" charset="0"/>
            </a:endParaRPr>
          </a:p>
        </p:txBody>
      </p:sp>
      <p:sp>
        <p:nvSpPr>
          <p:cNvPr id="3" name="Line 18"/>
          <p:cNvSpPr>
            <a:spLocks noChangeShapeType="1"/>
          </p:cNvSpPr>
          <p:nvPr/>
        </p:nvSpPr>
        <p:spPr bwMode="auto">
          <a:xfrm>
            <a:off x="5795963" y="5372100"/>
            <a:ext cx="12969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7184" name="Text Box 25"/>
          <p:cNvSpPr txBox="1">
            <a:spLocks noChangeArrowheads="1"/>
          </p:cNvSpPr>
          <p:nvPr/>
        </p:nvSpPr>
        <p:spPr bwMode="auto">
          <a:xfrm>
            <a:off x="5651500" y="5378450"/>
            <a:ext cx="1511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latin typeface="Arial Black" pitchFamily="34" charset="0"/>
              </a:rPr>
              <a:t>Dowodzenie pozaoperacyjne </a:t>
            </a:r>
          </a:p>
          <a:p>
            <a:r>
              <a:rPr lang="pl-PL" sz="1200">
                <a:latin typeface="Arial Black" pitchFamily="34" charset="0"/>
              </a:rPr>
              <a:t>i wsparcie</a:t>
            </a:r>
          </a:p>
        </p:txBody>
      </p:sp>
      <p:sp>
        <p:nvSpPr>
          <p:cNvPr id="7185" name="Line 26"/>
          <p:cNvSpPr>
            <a:spLocks noChangeShapeType="1"/>
          </p:cNvSpPr>
          <p:nvPr/>
        </p:nvSpPr>
        <p:spPr bwMode="auto">
          <a:xfrm>
            <a:off x="7812088" y="4221163"/>
            <a:ext cx="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186" name="AutoShape 27"/>
          <p:cNvSpPr>
            <a:spLocks noChangeArrowheads="1"/>
          </p:cNvSpPr>
          <p:nvPr/>
        </p:nvSpPr>
        <p:spPr bwMode="auto">
          <a:xfrm>
            <a:off x="7307263" y="5157788"/>
            <a:ext cx="1152525" cy="719137"/>
          </a:xfrm>
          <a:prstGeom prst="flowChartProcess">
            <a:avLst/>
          </a:prstGeom>
          <a:gradFill rotWithShape="1">
            <a:gsLst>
              <a:gs pos="0">
                <a:srgbClr val="CCFF66"/>
              </a:gs>
              <a:gs pos="100000">
                <a:srgbClr val="59E2E9"/>
              </a:gs>
            </a:gsLst>
            <a:lin ang="0" scaled="1"/>
          </a:gra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endParaRPr lang="pl-PL" sz="1400">
              <a:latin typeface="Arial Black" pitchFamily="34" charset="0"/>
            </a:endParaRPr>
          </a:p>
        </p:txBody>
      </p:sp>
      <p:sp>
        <p:nvSpPr>
          <p:cNvPr id="7187" name="AutoShape 28"/>
          <p:cNvSpPr>
            <a:spLocks noChangeArrowheads="1"/>
          </p:cNvSpPr>
          <p:nvPr/>
        </p:nvSpPr>
        <p:spPr bwMode="auto">
          <a:xfrm>
            <a:off x="7219950" y="5086350"/>
            <a:ext cx="1152525" cy="719138"/>
          </a:xfrm>
          <a:prstGeom prst="flowChartProcess">
            <a:avLst/>
          </a:prstGeom>
          <a:gradFill rotWithShape="1">
            <a:gsLst>
              <a:gs pos="0">
                <a:srgbClr val="CCFF66"/>
              </a:gs>
              <a:gs pos="100000">
                <a:srgbClr val="59E2E9"/>
              </a:gs>
            </a:gsLst>
            <a:lin ang="0" scaled="1"/>
          </a:gra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endParaRPr lang="pl-PL" sz="1400">
              <a:latin typeface="Arial Black" pitchFamily="34" charset="0"/>
            </a:endParaRPr>
          </a:p>
        </p:txBody>
      </p:sp>
      <p:sp>
        <p:nvSpPr>
          <p:cNvPr id="7188" name="AutoShape 29"/>
          <p:cNvSpPr>
            <a:spLocks noChangeArrowheads="1"/>
          </p:cNvSpPr>
          <p:nvPr/>
        </p:nvSpPr>
        <p:spPr bwMode="auto">
          <a:xfrm>
            <a:off x="7131050" y="5013325"/>
            <a:ext cx="1152525" cy="719138"/>
          </a:xfrm>
          <a:prstGeom prst="flowChartProcess">
            <a:avLst/>
          </a:prstGeom>
          <a:gradFill rotWithShape="1">
            <a:gsLst>
              <a:gs pos="0">
                <a:srgbClr val="CCFF66"/>
              </a:gs>
              <a:gs pos="100000">
                <a:srgbClr val="59E2E9"/>
              </a:gs>
            </a:gsLst>
            <a:lin ang="0" scaled="1"/>
          </a:gra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r>
              <a:rPr lang="pl-PL" sz="1200">
                <a:latin typeface="Arial Black" pitchFamily="34" charset="0"/>
              </a:rPr>
              <a:t>Siły wydzielane do operacji</a:t>
            </a:r>
          </a:p>
        </p:txBody>
      </p:sp>
      <p:sp>
        <p:nvSpPr>
          <p:cNvPr id="7189" name="Line 31"/>
          <p:cNvSpPr>
            <a:spLocks noChangeShapeType="1"/>
          </p:cNvSpPr>
          <p:nvPr/>
        </p:nvSpPr>
        <p:spPr bwMode="auto">
          <a:xfrm>
            <a:off x="7812088" y="2781300"/>
            <a:ext cx="0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7190" name="Line 32"/>
          <p:cNvSpPr>
            <a:spLocks noChangeShapeType="1"/>
          </p:cNvSpPr>
          <p:nvPr/>
        </p:nvSpPr>
        <p:spPr bwMode="auto">
          <a:xfrm>
            <a:off x="5003800" y="2420938"/>
            <a:ext cx="0" cy="1079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7191" name="Line 33"/>
          <p:cNvSpPr>
            <a:spLocks noChangeShapeType="1"/>
          </p:cNvSpPr>
          <p:nvPr/>
        </p:nvSpPr>
        <p:spPr bwMode="auto">
          <a:xfrm>
            <a:off x="2124075" y="2781300"/>
            <a:ext cx="56880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7192" name="Line 34"/>
          <p:cNvSpPr>
            <a:spLocks noChangeShapeType="1"/>
          </p:cNvSpPr>
          <p:nvPr/>
        </p:nvSpPr>
        <p:spPr bwMode="auto">
          <a:xfrm>
            <a:off x="2124075" y="2781300"/>
            <a:ext cx="0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09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Kierowanie i dowodzenie w NATO</a:t>
            </a:r>
          </a:p>
        </p:txBody>
      </p:sp>
      <p:sp>
        <p:nvSpPr>
          <p:cNvPr id="7194" name="Text Box 22"/>
          <p:cNvSpPr txBox="1">
            <a:spLocks noChangeArrowheads="1"/>
          </p:cNvSpPr>
          <p:nvPr/>
        </p:nvSpPr>
        <p:spPr bwMode="auto">
          <a:xfrm>
            <a:off x="827088" y="2997200"/>
            <a:ext cx="2371725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i="1">
                <a:latin typeface="Arial Black" pitchFamily="34" charset="0"/>
              </a:rPr>
              <a:t>Planowanie i doradztwo</a:t>
            </a:r>
          </a:p>
        </p:txBody>
      </p:sp>
      <p:sp>
        <p:nvSpPr>
          <p:cNvPr id="7195" name="Text Box 24"/>
          <p:cNvSpPr txBox="1">
            <a:spLocks noChangeArrowheads="1"/>
          </p:cNvSpPr>
          <p:nvPr/>
        </p:nvSpPr>
        <p:spPr bwMode="auto">
          <a:xfrm>
            <a:off x="6516688" y="2997200"/>
            <a:ext cx="2176462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i="1">
                <a:latin typeface="Arial Black" pitchFamily="34" charset="0"/>
              </a:rPr>
              <a:t>Dowodzenie operacyjne</a:t>
            </a:r>
          </a:p>
        </p:txBody>
      </p:sp>
      <p:sp>
        <p:nvSpPr>
          <p:cNvPr id="7196" name="Text Box 23"/>
          <p:cNvSpPr txBox="1">
            <a:spLocks noChangeArrowheads="1"/>
          </p:cNvSpPr>
          <p:nvPr/>
        </p:nvSpPr>
        <p:spPr bwMode="auto">
          <a:xfrm>
            <a:off x="3808413" y="2967038"/>
            <a:ext cx="2366962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200" i="1">
                <a:latin typeface="Arial Black" pitchFamily="34" charset="0"/>
              </a:rPr>
              <a:t>Kierowanie </a:t>
            </a:r>
            <a:br>
              <a:rPr lang="pl-PL" sz="1200" i="1">
                <a:latin typeface="Arial Black" pitchFamily="34" charset="0"/>
              </a:rPr>
            </a:br>
            <a:r>
              <a:rPr lang="pl-PL" sz="1200" i="1">
                <a:latin typeface="Arial Black" pitchFamily="34" charset="0"/>
              </a:rPr>
              <a:t>i dowodzenie ogólne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9"/>
          <p:cNvSpPr>
            <a:spLocks noChangeArrowheads="1"/>
          </p:cNvSpPr>
          <p:nvPr/>
        </p:nvSpPr>
        <p:spPr bwMode="auto">
          <a:xfrm>
            <a:off x="468313" y="5842000"/>
            <a:ext cx="5759450" cy="539750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 sz="1400">
              <a:latin typeface="Arial Black" pitchFamily="34" charset="0"/>
            </a:endParaRPr>
          </a:p>
        </p:txBody>
      </p:sp>
      <p:sp>
        <p:nvSpPr>
          <p:cNvPr id="8195" name="Rectangle 98"/>
          <p:cNvSpPr>
            <a:spLocks noChangeArrowheads="1"/>
          </p:cNvSpPr>
          <p:nvPr/>
        </p:nvSpPr>
        <p:spPr bwMode="auto">
          <a:xfrm>
            <a:off x="395288" y="5768975"/>
            <a:ext cx="5759450" cy="539750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 sz="1400">
              <a:latin typeface="Arial Black" pitchFamily="34" charset="0"/>
            </a:endParaRPr>
          </a:p>
        </p:txBody>
      </p:sp>
      <p:sp>
        <p:nvSpPr>
          <p:cNvPr id="12311" name="AutoShape 23"/>
          <p:cNvSpPr>
            <a:spLocks noChangeArrowheads="1"/>
          </p:cNvSpPr>
          <p:nvPr/>
        </p:nvSpPr>
        <p:spPr bwMode="auto">
          <a:xfrm>
            <a:off x="2700338" y="2876550"/>
            <a:ext cx="2743200" cy="914400"/>
          </a:xfrm>
          <a:prstGeom prst="flowChartProcess">
            <a:avLst/>
          </a:prstGeom>
          <a:gradFill rotWithShape="1">
            <a:gsLst>
              <a:gs pos="0">
                <a:srgbClr val="CCFF33">
                  <a:gamma/>
                  <a:shade val="46275"/>
                  <a:invGamma/>
                </a:srgbClr>
              </a:gs>
              <a:gs pos="50000">
                <a:srgbClr val="CCFF33"/>
              </a:gs>
              <a:gs pos="100000">
                <a:srgbClr val="CCFF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 anchor="ctr">
            <a:flatTx/>
          </a:bodyPr>
          <a:lstStyle/>
          <a:p>
            <a:pPr algn="ctr">
              <a:defRPr/>
            </a:pPr>
            <a:endParaRPr lang="pl-PL" sz="1400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  <a:p>
            <a:pPr algn="ctr">
              <a:defRPr/>
            </a:pPr>
            <a:r>
              <a:rPr lang="pl-PL" sz="14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SZTAB GENERALNY WP</a:t>
            </a:r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2892425" y="2565400"/>
            <a:ext cx="2162175" cy="609600"/>
          </a:xfrm>
          <a:prstGeom prst="flowChartProcess">
            <a:avLst/>
          </a:prstGeom>
          <a:gradFill rotWithShape="1">
            <a:gsLst>
              <a:gs pos="0">
                <a:srgbClr val="99CC00">
                  <a:gamma/>
                  <a:shade val="46275"/>
                  <a:invGamma/>
                </a:srgbClr>
              </a:gs>
              <a:gs pos="50000">
                <a:srgbClr val="99CC00"/>
              </a:gs>
              <a:gs pos="100000">
                <a:srgbClr val="99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 anchor="ctr">
            <a:flatTx/>
          </a:bodyPr>
          <a:lstStyle/>
          <a:p>
            <a:pPr algn="ctr">
              <a:defRPr/>
            </a:pPr>
            <a:r>
              <a:rPr lang="pl-PL" sz="14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SZEF SZTABU GENERALNEGO  WP</a:t>
            </a:r>
          </a:p>
        </p:txBody>
      </p:sp>
      <p:sp>
        <p:nvSpPr>
          <p:cNvPr id="8198" name="AutoShape 45"/>
          <p:cNvSpPr>
            <a:spLocks noChangeArrowheads="1"/>
          </p:cNvSpPr>
          <p:nvPr/>
        </p:nvSpPr>
        <p:spPr bwMode="auto">
          <a:xfrm>
            <a:off x="3924300" y="2133600"/>
            <a:ext cx="503238" cy="431800"/>
          </a:xfrm>
          <a:prstGeom prst="downArrow">
            <a:avLst>
              <a:gd name="adj1" fmla="val 50000"/>
              <a:gd name="adj2" fmla="val 28630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 b="0">
              <a:latin typeface="Arial Black" pitchFamily="34" charset="0"/>
            </a:endParaRPr>
          </a:p>
        </p:txBody>
      </p:sp>
      <p:sp>
        <p:nvSpPr>
          <p:cNvPr id="8202" name="AutoShape 61"/>
          <p:cNvSpPr>
            <a:spLocks noChangeArrowheads="1"/>
          </p:cNvSpPr>
          <p:nvPr/>
        </p:nvSpPr>
        <p:spPr bwMode="auto">
          <a:xfrm>
            <a:off x="1979613" y="1125538"/>
            <a:ext cx="4575175" cy="107950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pl-PL">
                <a:latin typeface="Arial Black" pitchFamily="34" charset="0"/>
              </a:rPr>
              <a:t>DECYDENT</a:t>
            </a:r>
          </a:p>
          <a:p>
            <a:pPr algn="ctr">
              <a:defRPr/>
            </a:pPr>
            <a:r>
              <a:rPr lang="pl-PL">
                <a:latin typeface="Arial Black" pitchFamily="34" charset="0"/>
              </a:rPr>
              <a:t>MINISTER ON</a:t>
            </a:r>
          </a:p>
        </p:txBody>
      </p:sp>
      <p:cxnSp>
        <p:nvCxnSpPr>
          <p:cNvPr id="8200" name="AutoShape 62"/>
          <p:cNvCxnSpPr>
            <a:cxnSpLocks noChangeShapeType="1"/>
            <a:stCxn id="8202" idx="1"/>
          </p:cNvCxnSpPr>
          <p:nvPr/>
        </p:nvCxnSpPr>
        <p:spPr bwMode="auto">
          <a:xfrm>
            <a:off x="1979613" y="1665288"/>
            <a:ext cx="45751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8201" name="Rectangle 68"/>
          <p:cNvSpPr>
            <a:spLocks noChangeArrowheads="1"/>
          </p:cNvSpPr>
          <p:nvPr/>
        </p:nvSpPr>
        <p:spPr bwMode="auto">
          <a:xfrm>
            <a:off x="5003800" y="4618038"/>
            <a:ext cx="1547813" cy="53975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l-PL" sz="1000">
                <a:solidFill>
                  <a:schemeClr val="bg1"/>
                </a:solidFill>
                <a:latin typeface="Arial Black" pitchFamily="34" charset="0"/>
              </a:rPr>
              <a:t>Dowództwo</a:t>
            </a:r>
          </a:p>
          <a:p>
            <a:r>
              <a:rPr lang="pl-PL" sz="1000">
                <a:solidFill>
                  <a:schemeClr val="bg1"/>
                </a:solidFill>
                <a:latin typeface="Arial Black" pitchFamily="34" charset="0"/>
              </a:rPr>
              <a:t>Wojsk </a:t>
            </a:r>
          </a:p>
          <a:p>
            <a:r>
              <a:rPr lang="pl-PL" sz="1000">
                <a:solidFill>
                  <a:schemeClr val="bg1"/>
                </a:solidFill>
                <a:latin typeface="Arial Black" pitchFamily="34" charset="0"/>
              </a:rPr>
              <a:t>Specjalnych</a:t>
            </a:r>
          </a:p>
        </p:txBody>
      </p:sp>
      <p:sp>
        <p:nvSpPr>
          <p:cNvPr id="2" name="Rectangle 84"/>
          <p:cNvSpPr>
            <a:spLocks noChangeArrowheads="1"/>
          </p:cNvSpPr>
          <p:nvPr/>
        </p:nvSpPr>
        <p:spPr bwMode="auto">
          <a:xfrm>
            <a:off x="323850" y="5697538"/>
            <a:ext cx="5759450" cy="539750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1400">
                <a:latin typeface="Arial Black" pitchFamily="34" charset="0"/>
              </a:rPr>
              <a:t>Jednostki Sił Zbrojnych RP</a:t>
            </a:r>
          </a:p>
        </p:txBody>
      </p:sp>
      <p:sp>
        <p:nvSpPr>
          <p:cNvPr id="8203" name="Rectangle 65"/>
          <p:cNvSpPr>
            <a:spLocks noChangeArrowheads="1"/>
          </p:cNvSpPr>
          <p:nvPr/>
        </p:nvSpPr>
        <p:spPr bwMode="auto">
          <a:xfrm>
            <a:off x="144463" y="4618038"/>
            <a:ext cx="1547812" cy="539750"/>
          </a:xfrm>
          <a:prstGeom prst="rect">
            <a:avLst/>
          </a:prstGeom>
          <a:solidFill>
            <a:srgbClr val="6699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l-PL" sz="1000">
                <a:latin typeface="Arial Black" pitchFamily="34" charset="0"/>
              </a:rPr>
              <a:t>Dowództwo</a:t>
            </a:r>
          </a:p>
          <a:p>
            <a:r>
              <a:rPr lang="pl-PL" sz="1000">
                <a:latin typeface="Arial Black" pitchFamily="34" charset="0"/>
              </a:rPr>
              <a:t>Wojsk Lądowych</a:t>
            </a:r>
          </a:p>
        </p:txBody>
      </p:sp>
      <p:grpSp>
        <p:nvGrpSpPr>
          <p:cNvPr id="8204" name="Group 81"/>
          <p:cNvGrpSpPr>
            <a:grpSpLocks/>
          </p:cNvGrpSpPr>
          <p:nvPr/>
        </p:nvGrpSpPr>
        <p:grpSpPr bwMode="auto">
          <a:xfrm>
            <a:off x="1763713" y="4618038"/>
            <a:ext cx="1547812" cy="539750"/>
            <a:chOff x="1111" y="2795"/>
            <a:chExt cx="975" cy="340"/>
          </a:xfrm>
        </p:grpSpPr>
        <p:sp>
          <p:nvSpPr>
            <p:cNvPr id="8232" name="Rectangle 66"/>
            <p:cNvSpPr>
              <a:spLocks noChangeArrowheads="1"/>
            </p:cNvSpPr>
            <p:nvPr/>
          </p:nvSpPr>
          <p:spPr bwMode="auto">
            <a:xfrm>
              <a:off x="1111" y="2795"/>
              <a:ext cx="975" cy="340"/>
            </a:xfrm>
            <a:prstGeom prst="rect">
              <a:avLst/>
            </a:prstGeom>
            <a:solidFill>
              <a:srgbClr val="3333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pl-PL" sz="1000">
                  <a:solidFill>
                    <a:srgbClr val="FFFF00"/>
                  </a:solidFill>
                  <a:latin typeface="Arial Black" pitchFamily="34" charset="0"/>
                </a:rPr>
                <a:t>Dowództwo</a:t>
              </a:r>
            </a:p>
            <a:p>
              <a:r>
                <a:rPr lang="pl-PL" sz="1000">
                  <a:solidFill>
                    <a:srgbClr val="FFFF00"/>
                  </a:solidFill>
                  <a:latin typeface="Arial Black" pitchFamily="34" charset="0"/>
                </a:rPr>
                <a:t>Marynarki</a:t>
              </a:r>
            </a:p>
            <a:p>
              <a:r>
                <a:rPr lang="pl-PL" sz="1000">
                  <a:solidFill>
                    <a:srgbClr val="FFFF00"/>
                  </a:solidFill>
                  <a:latin typeface="Arial Black" pitchFamily="34" charset="0"/>
                </a:rPr>
                <a:t>Wojennej</a:t>
              </a:r>
            </a:p>
          </p:txBody>
        </p:sp>
        <p:sp>
          <p:nvSpPr>
            <p:cNvPr id="8233" name="Text Box 71"/>
            <p:cNvSpPr txBox="1">
              <a:spLocks noChangeArrowheads="1"/>
            </p:cNvSpPr>
            <p:nvPr/>
          </p:nvSpPr>
          <p:spPr bwMode="auto">
            <a:xfrm>
              <a:off x="1701" y="2976"/>
              <a:ext cx="380" cy="155"/>
            </a:xfrm>
            <a:prstGeom prst="rect">
              <a:avLst/>
            </a:prstGeom>
            <a:noFill/>
            <a:ln w="9525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000">
                  <a:solidFill>
                    <a:srgbClr val="FFFF00"/>
                  </a:solidFill>
                  <a:latin typeface="Arial Black" pitchFamily="34" charset="0"/>
                </a:rPr>
                <a:t>COM</a:t>
              </a:r>
            </a:p>
          </p:txBody>
        </p:sp>
      </p:grpSp>
      <p:grpSp>
        <p:nvGrpSpPr>
          <p:cNvPr id="8205" name="Group 80"/>
          <p:cNvGrpSpPr>
            <a:grpSpLocks/>
          </p:cNvGrpSpPr>
          <p:nvPr/>
        </p:nvGrpSpPr>
        <p:grpSpPr bwMode="auto">
          <a:xfrm>
            <a:off x="3382963" y="4618038"/>
            <a:ext cx="1547812" cy="541337"/>
            <a:chOff x="2131" y="2795"/>
            <a:chExt cx="975" cy="341"/>
          </a:xfrm>
        </p:grpSpPr>
        <p:sp>
          <p:nvSpPr>
            <p:cNvPr id="8230" name="Rectangle 67"/>
            <p:cNvSpPr>
              <a:spLocks noChangeArrowheads="1"/>
            </p:cNvSpPr>
            <p:nvPr/>
          </p:nvSpPr>
          <p:spPr bwMode="auto">
            <a:xfrm>
              <a:off x="2131" y="2795"/>
              <a:ext cx="975" cy="340"/>
            </a:xfrm>
            <a:prstGeom prst="rect">
              <a:avLst/>
            </a:prstGeom>
            <a:solidFill>
              <a:srgbClr val="0089CE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pl-PL" sz="1000">
                  <a:latin typeface="Arial Black" pitchFamily="34" charset="0"/>
                </a:rPr>
                <a:t>Dowództwo Sił</a:t>
              </a:r>
            </a:p>
            <a:p>
              <a:r>
                <a:rPr lang="pl-PL" sz="1000">
                  <a:latin typeface="Arial Black" pitchFamily="34" charset="0"/>
                </a:rPr>
                <a:t>Powietrznych</a:t>
              </a:r>
            </a:p>
          </p:txBody>
        </p:sp>
        <p:sp>
          <p:nvSpPr>
            <p:cNvPr id="8231" name="Text Box 72"/>
            <p:cNvSpPr txBox="1">
              <a:spLocks noChangeArrowheads="1"/>
            </p:cNvSpPr>
            <p:nvPr/>
          </p:nvSpPr>
          <p:spPr bwMode="auto">
            <a:xfrm>
              <a:off x="2789" y="2976"/>
              <a:ext cx="317" cy="160"/>
            </a:xfrm>
            <a:prstGeom prst="rect">
              <a:avLst/>
            </a:prstGeom>
            <a:noFill/>
            <a:ln w="9525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000">
                  <a:solidFill>
                    <a:srgbClr val="FFFF00"/>
                  </a:solidFill>
                  <a:latin typeface="Arial Black" pitchFamily="34" charset="0"/>
                </a:rPr>
                <a:t>COP</a:t>
              </a:r>
            </a:p>
          </p:txBody>
        </p:sp>
      </p:grpSp>
      <p:sp>
        <p:nvSpPr>
          <p:cNvPr id="8206" name="Rectangle 103"/>
          <p:cNvSpPr>
            <a:spLocks noChangeArrowheads="1"/>
          </p:cNvSpPr>
          <p:nvPr/>
        </p:nvSpPr>
        <p:spPr bwMode="auto">
          <a:xfrm>
            <a:off x="7019925" y="5842000"/>
            <a:ext cx="1800225" cy="539750"/>
          </a:xfrm>
          <a:prstGeom prst="rect">
            <a:avLst/>
          </a:prstGeom>
          <a:gradFill rotWithShape="1">
            <a:gsLst>
              <a:gs pos="0">
                <a:srgbClr val="669900"/>
              </a:gs>
              <a:gs pos="100000">
                <a:srgbClr val="0066FF"/>
              </a:gs>
            </a:gsLst>
            <a:lin ang="0" scaled="1"/>
          </a:gra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endParaRPr lang="pl-PL" sz="1000">
              <a:latin typeface="Arial Black" pitchFamily="34" charset="0"/>
            </a:endParaRPr>
          </a:p>
        </p:txBody>
      </p:sp>
      <p:sp>
        <p:nvSpPr>
          <p:cNvPr id="8207" name="Rectangle 104"/>
          <p:cNvSpPr>
            <a:spLocks noChangeArrowheads="1"/>
          </p:cNvSpPr>
          <p:nvPr/>
        </p:nvSpPr>
        <p:spPr bwMode="auto">
          <a:xfrm>
            <a:off x="6946900" y="5768975"/>
            <a:ext cx="1800225" cy="539750"/>
          </a:xfrm>
          <a:prstGeom prst="rect">
            <a:avLst/>
          </a:prstGeom>
          <a:gradFill rotWithShape="1">
            <a:gsLst>
              <a:gs pos="0">
                <a:srgbClr val="669900"/>
              </a:gs>
              <a:gs pos="100000">
                <a:srgbClr val="0066FF"/>
              </a:gs>
            </a:gsLst>
            <a:lin ang="0" scaled="1"/>
          </a:gra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endParaRPr lang="pl-PL" sz="1000">
              <a:latin typeface="Arial Black" pitchFamily="34" charset="0"/>
            </a:endParaRPr>
          </a:p>
        </p:txBody>
      </p:sp>
      <p:sp>
        <p:nvSpPr>
          <p:cNvPr id="8208" name="Rectangle 105"/>
          <p:cNvSpPr>
            <a:spLocks noChangeArrowheads="1"/>
          </p:cNvSpPr>
          <p:nvPr/>
        </p:nvSpPr>
        <p:spPr bwMode="auto">
          <a:xfrm>
            <a:off x="6875463" y="5697538"/>
            <a:ext cx="1800225" cy="539750"/>
          </a:xfrm>
          <a:prstGeom prst="rect">
            <a:avLst/>
          </a:prstGeom>
          <a:gradFill rotWithShape="1">
            <a:gsLst>
              <a:gs pos="0">
                <a:srgbClr val="669900"/>
              </a:gs>
              <a:gs pos="100000">
                <a:srgbClr val="0066FF"/>
              </a:gs>
            </a:gsLst>
            <a:lin ang="0" scaled="1"/>
          </a:gra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1000">
                <a:latin typeface="Arial Black" pitchFamily="34" charset="0"/>
              </a:rPr>
              <a:t>Siły wydzielane  </a:t>
            </a:r>
            <a:br>
              <a:rPr lang="pl-PL" sz="1000">
                <a:latin typeface="Arial Black" pitchFamily="34" charset="0"/>
              </a:rPr>
            </a:br>
            <a:r>
              <a:rPr lang="pl-PL" sz="1000">
                <a:latin typeface="Arial Black" pitchFamily="34" charset="0"/>
              </a:rPr>
              <a:t>do operacji</a:t>
            </a:r>
          </a:p>
        </p:txBody>
      </p:sp>
      <p:sp>
        <p:nvSpPr>
          <p:cNvPr id="8209" name="AutoShape 36"/>
          <p:cNvSpPr>
            <a:spLocks noChangeArrowheads="1"/>
          </p:cNvSpPr>
          <p:nvPr/>
        </p:nvSpPr>
        <p:spPr bwMode="auto">
          <a:xfrm>
            <a:off x="6804025" y="4618038"/>
            <a:ext cx="1905000" cy="539750"/>
          </a:xfrm>
          <a:prstGeom prst="flowChartProcess">
            <a:avLst/>
          </a:prstGeom>
          <a:gradFill rotWithShape="1">
            <a:gsLst>
              <a:gs pos="0">
                <a:srgbClr val="B26B8E"/>
              </a:gs>
              <a:gs pos="50000">
                <a:srgbClr val="FF99CC"/>
              </a:gs>
              <a:gs pos="100000">
                <a:srgbClr val="B26B8E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pl-PL" sz="1200">
                <a:solidFill>
                  <a:srgbClr val="000000"/>
                </a:solidFill>
                <a:latin typeface="Arial Black" pitchFamily="34" charset="0"/>
              </a:rPr>
              <a:t>Dowództwo Operacyjne</a:t>
            </a:r>
          </a:p>
        </p:txBody>
      </p:sp>
      <p:sp>
        <p:nvSpPr>
          <p:cNvPr id="8210" name="pole tekstowe 1"/>
          <p:cNvSpPr txBox="1">
            <a:spLocks noChangeArrowheads="1"/>
          </p:cNvSpPr>
          <p:nvPr/>
        </p:nvSpPr>
        <p:spPr bwMode="auto">
          <a:xfrm>
            <a:off x="5132388" y="5238750"/>
            <a:ext cx="2044700" cy="246063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000">
                <a:latin typeface="Arial Black" pitchFamily="34" charset="0"/>
              </a:rPr>
              <a:t>Inspektorat Wsparcia</a:t>
            </a:r>
          </a:p>
        </p:txBody>
      </p:sp>
      <p:sp>
        <p:nvSpPr>
          <p:cNvPr id="8211" name="Line 39"/>
          <p:cNvSpPr>
            <a:spLocks noChangeShapeType="1"/>
          </p:cNvSpPr>
          <p:nvPr/>
        </p:nvSpPr>
        <p:spPr bwMode="auto">
          <a:xfrm>
            <a:off x="971550" y="4221163"/>
            <a:ext cx="6769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8212" name="Line 41"/>
          <p:cNvSpPr>
            <a:spLocks noChangeShapeType="1"/>
          </p:cNvSpPr>
          <p:nvPr/>
        </p:nvSpPr>
        <p:spPr bwMode="auto">
          <a:xfrm>
            <a:off x="971550" y="4221163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8213" name="Line 42"/>
          <p:cNvSpPr>
            <a:spLocks noChangeShapeType="1"/>
          </p:cNvSpPr>
          <p:nvPr/>
        </p:nvSpPr>
        <p:spPr bwMode="auto">
          <a:xfrm>
            <a:off x="2555875" y="4221163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8214" name="Line 43"/>
          <p:cNvSpPr>
            <a:spLocks noChangeShapeType="1"/>
          </p:cNvSpPr>
          <p:nvPr/>
        </p:nvSpPr>
        <p:spPr bwMode="auto">
          <a:xfrm>
            <a:off x="4140200" y="4221163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8215" name="Line 44"/>
          <p:cNvSpPr>
            <a:spLocks noChangeShapeType="1"/>
          </p:cNvSpPr>
          <p:nvPr/>
        </p:nvSpPr>
        <p:spPr bwMode="auto">
          <a:xfrm>
            <a:off x="7740650" y="4221163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8216" name="Line 45"/>
          <p:cNvSpPr>
            <a:spLocks noChangeShapeType="1"/>
          </p:cNvSpPr>
          <p:nvPr/>
        </p:nvSpPr>
        <p:spPr bwMode="auto">
          <a:xfrm>
            <a:off x="5795963" y="4221163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8217" name="Line 46"/>
          <p:cNvSpPr>
            <a:spLocks noChangeShapeType="1"/>
          </p:cNvSpPr>
          <p:nvPr/>
        </p:nvSpPr>
        <p:spPr bwMode="auto">
          <a:xfrm>
            <a:off x="971550" y="5157788"/>
            <a:ext cx="0" cy="503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8218" name="Line 52"/>
          <p:cNvSpPr>
            <a:spLocks noChangeShapeType="1"/>
          </p:cNvSpPr>
          <p:nvPr/>
        </p:nvSpPr>
        <p:spPr bwMode="auto">
          <a:xfrm>
            <a:off x="2555875" y="5157788"/>
            <a:ext cx="0" cy="503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8219" name="Line 53"/>
          <p:cNvSpPr>
            <a:spLocks noChangeShapeType="1"/>
          </p:cNvSpPr>
          <p:nvPr/>
        </p:nvSpPr>
        <p:spPr bwMode="auto">
          <a:xfrm>
            <a:off x="4140200" y="5157788"/>
            <a:ext cx="0" cy="503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8220" name="Line 54"/>
          <p:cNvSpPr>
            <a:spLocks noChangeShapeType="1"/>
          </p:cNvSpPr>
          <p:nvPr/>
        </p:nvSpPr>
        <p:spPr bwMode="auto">
          <a:xfrm>
            <a:off x="5076825" y="5157788"/>
            <a:ext cx="0" cy="503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8221" name="Line 55"/>
          <p:cNvSpPr>
            <a:spLocks noChangeShapeType="1"/>
          </p:cNvSpPr>
          <p:nvPr/>
        </p:nvSpPr>
        <p:spPr bwMode="auto">
          <a:xfrm>
            <a:off x="7740650" y="5157788"/>
            <a:ext cx="0" cy="503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8222" name="Line 56"/>
          <p:cNvSpPr>
            <a:spLocks noChangeShapeType="1"/>
          </p:cNvSpPr>
          <p:nvPr/>
        </p:nvSpPr>
        <p:spPr bwMode="auto">
          <a:xfrm>
            <a:off x="6659563" y="4221163"/>
            <a:ext cx="0" cy="1008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8223" name="Line 57"/>
          <p:cNvSpPr>
            <a:spLocks noChangeShapeType="1"/>
          </p:cNvSpPr>
          <p:nvPr/>
        </p:nvSpPr>
        <p:spPr bwMode="auto">
          <a:xfrm>
            <a:off x="5795963" y="5516563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8224" name="Line 58"/>
          <p:cNvSpPr>
            <a:spLocks noChangeShapeType="1"/>
          </p:cNvSpPr>
          <p:nvPr/>
        </p:nvSpPr>
        <p:spPr bwMode="auto">
          <a:xfrm flipV="1">
            <a:off x="4140200" y="378936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5435600" y="5835650"/>
            <a:ext cx="784225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0">
              <a:latin typeface="Arial Black" pitchFamily="34" charset="0"/>
            </a:endParaRPr>
          </a:p>
        </p:txBody>
      </p:sp>
      <p:cxnSp>
        <p:nvCxnSpPr>
          <p:cNvPr id="6" name="Łącznik prosty ze strzałką 5"/>
          <p:cNvCxnSpPr>
            <a:stCxn id="8194" idx="3"/>
          </p:cNvCxnSpPr>
          <p:nvPr/>
        </p:nvCxnSpPr>
        <p:spPr>
          <a:xfrm>
            <a:off x="6227763" y="6111875"/>
            <a:ext cx="647700" cy="0"/>
          </a:xfrm>
          <a:prstGeom prst="straightConnector1">
            <a:avLst/>
          </a:prstGeom>
          <a:ln w="190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0"/>
            <a:ext cx="9144000" cy="909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Obecny system kierowania i dowodzenia</a:t>
            </a:r>
          </a:p>
          <a:p>
            <a:pPr algn="ctr">
              <a:defRPr/>
            </a:pPr>
            <a: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w Wojsku Polskim</a:t>
            </a:r>
          </a:p>
        </p:txBody>
      </p:sp>
      <p:sp>
        <p:nvSpPr>
          <p:cNvPr id="8228" name="AutoShape 22"/>
          <p:cNvSpPr>
            <a:spLocks noChangeArrowheads="1"/>
          </p:cNvSpPr>
          <p:nvPr/>
        </p:nvSpPr>
        <p:spPr bwMode="auto">
          <a:xfrm>
            <a:off x="971550" y="3935413"/>
            <a:ext cx="6653213" cy="180975"/>
          </a:xfrm>
          <a:prstGeom prst="flowChartProcess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1200" i="1">
                <a:latin typeface="Arial Black" pitchFamily="34" charset="0"/>
              </a:rPr>
              <a:t>Planowanie strategiczne, dowodzenie ogólne i dowodzenie operacyjne</a:t>
            </a:r>
          </a:p>
        </p:txBody>
      </p:sp>
      <p:sp>
        <p:nvSpPr>
          <p:cNvPr id="42" name="Symbol zastępczy numeru slajdu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C3A01-807B-410C-BB09-70020CEE7A2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7463" y="-5850"/>
            <a:ext cx="9144001" cy="915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Istota reformy</a:t>
            </a:r>
          </a:p>
        </p:txBody>
      </p:sp>
      <p:sp>
        <p:nvSpPr>
          <p:cNvPr id="12291" name="Prostokąt 1"/>
          <p:cNvSpPr>
            <a:spLocks noChangeArrowheads="1"/>
          </p:cNvSpPr>
          <p:nvPr/>
        </p:nvSpPr>
        <p:spPr bwMode="auto">
          <a:xfrm>
            <a:off x="144860" y="986440"/>
            <a:ext cx="8855075" cy="572475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pl-PL" sz="2100" b="0" dirty="0">
                <a:latin typeface="Arial Black" pitchFamily="34" charset="0"/>
              </a:rPr>
              <a:t>Racjonalna konsolidacja strategicznego systemu dowodzenia wokół jego trzech podstawowych funkcji sprzężonych bezpośrednio z kierowaniem politycznym, wraz z ujednoliceniem systemu na czas pokoju, kryzysu i wojny: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pl-PL" sz="2100" b="0" dirty="0">
                <a:latin typeface="Arial Black" pitchFamily="34" charset="0"/>
              </a:rPr>
              <a:t>planowanie strategiczne, doradztwo i nadzór nad realizacją decyzji MON: </a:t>
            </a:r>
            <a:r>
              <a:rPr lang="pl-PL" sz="2100" b="0" i="1" dirty="0">
                <a:solidFill>
                  <a:srgbClr val="0070C0"/>
                </a:solidFill>
                <a:latin typeface="Arial Black" pitchFamily="34" charset="0"/>
              </a:rPr>
              <a:t>projektowanie wojska </a:t>
            </a:r>
            <a:r>
              <a:rPr lang="pl-PL" sz="2100" b="0" dirty="0">
                <a:latin typeface="Arial Black" pitchFamily="34" charset="0"/>
              </a:rPr>
              <a:t>(</a:t>
            </a:r>
            <a:r>
              <a:rPr lang="pl-PL" sz="2100" dirty="0">
                <a:solidFill>
                  <a:srgbClr val="C00000"/>
                </a:solidFill>
                <a:latin typeface="Arial Black" pitchFamily="34" charset="0"/>
              </a:rPr>
              <a:t>Sztab Generalny WP</a:t>
            </a:r>
            <a:r>
              <a:rPr lang="pl-PL" sz="2100" b="0" dirty="0">
                <a:latin typeface="Arial Black" pitchFamily="34" charset="0"/>
              </a:rPr>
              <a:t>),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pl-PL" sz="2100" b="0" dirty="0">
                <a:latin typeface="Arial Black" pitchFamily="34" charset="0"/>
              </a:rPr>
              <a:t>bieżące dowodzenie ogólne: </a:t>
            </a:r>
            <a:r>
              <a:rPr lang="pl-PL" sz="2100" b="0" i="1" dirty="0">
                <a:solidFill>
                  <a:srgbClr val="0070C0"/>
                </a:solidFill>
                <a:latin typeface="Arial Black" pitchFamily="34" charset="0"/>
              </a:rPr>
              <a:t>utrzymywanie wojska</a:t>
            </a:r>
            <a:r>
              <a:rPr lang="pl-PL" sz="2100" b="0" dirty="0">
                <a:latin typeface="Arial Black" pitchFamily="34" charset="0"/>
              </a:rPr>
              <a:t> (</a:t>
            </a:r>
            <a:r>
              <a:rPr lang="pl-PL" sz="2100" dirty="0">
                <a:solidFill>
                  <a:srgbClr val="C00000"/>
                </a:solidFill>
                <a:latin typeface="Arial Black" pitchFamily="34" charset="0"/>
              </a:rPr>
              <a:t>Dowództwo Generalne RSZ</a:t>
            </a:r>
            <a:r>
              <a:rPr lang="pl-PL" sz="2100" b="0" dirty="0">
                <a:latin typeface="Arial Black" pitchFamily="34" charset="0"/>
              </a:rPr>
              <a:t>),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pl-PL" sz="2100" b="0" dirty="0">
                <a:latin typeface="Arial Black" pitchFamily="34" charset="0"/>
              </a:rPr>
              <a:t>dowodzenie operacyjne: </a:t>
            </a:r>
            <a:r>
              <a:rPr lang="pl-PL" sz="2100" b="0" i="1" dirty="0">
                <a:solidFill>
                  <a:srgbClr val="0070C0"/>
                </a:solidFill>
                <a:latin typeface="Arial Black" pitchFamily="34" charset="0"/>
              </a:rPr>
              <a:t>użycie wojska </a:t>
            </a:r>
            <a:r>
              <a:rPr lang="pl-PL" sz="2100" b="0" dirty="0">
                <a:latin typeface="Arial Black" pitchFamily="34" charset="0"/>
              </a:rPr>
              <a:t>(</a:t>
            </a:r>
            <a:r>
              <a:rPr lang="pl-PL" sz="2100" dirty="0">
                <a:solidFill>
                  <a:srgbClr val="C00000"/>
                </a:solidFill>
                <a:latin typeface="Arial Black" pitchFamily="34" charset="0"/>
              </a:rPr>
              <a:t>Dowództwo Operacyjne RSZ</a:t>
            </a:r>
            <a:r>
              <a:rPr lang="pl-PL" sz="2100" b="0" dirty="0">
                <a:latin typeface="Arial Black" pitchFamily="34" charset="0"/>
              </a:rPr>
              <a:t>). </a:t>
            </a:r>
            <a:endParaRPr lang="pl-PL" sz="2100" b="0" dirty="0" smtClean="0">
              <a:latin typeface="Arial Black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endParaRPr lang="pl-PL" sz="2100" b="0" dirty="0">
              <a:latin typeface="Arial Black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pl-PL" sz="2100" b="0" dirty="0">
                <a:solidFill>
                  <a:srgbClr val="006600"/>
                </a:solidFill>
                <a:latin typeface="Arial Black" pitchFamily="34" charset="0"/>
              </a:rPr>
              <a:t>Wszystkie trzy instytucje </a:t>
            </a:r>
            <a:r>
              <a:rPr lang="pl-PL" sz="2100" dirty="0">
                <a:solidFill>
                  <a:srgbClr val="006600"/>
                </a:solidFill>
                <a:latin typeface="Arial Black" pitchFamily="34" charset="0"/>
              </a:rPr>
              <a:t>będą podlegać MON, </a:t>
            </a:r>
            <a:r>
              <a:rPr lang="pl-PL" sz="2100" dirty="0">
                <a:solidFill>
                  <a:srgbClr val="C00000"/>
                </a:solidFill>
                <a:latin typeface="Arial Black" pitchFamily="34" charset="0"/>
              </a:rPr>
              <a:t>Szef SGWP (usytuowany w MON) </a:t>
            </a:r>
            <a:r>
              <a:rPr lang="pl-PL" sz="2100" dirty="0">
                <a:solidFill>
                  <a:srgbClr val="006600"/>
                </a:solidFill>
                <a:latin typeface="Arial Black" pitchFamily="34" charset="0"/>
              </a:rPr>
              <a:t>będzie organem pomocniczym dla ministra w bezpośrednim kierowaniu dwoma dowództwami</a:t>
            </a:r>
            <a:endParaRPr lang="pl-PL" sz="2100" b="0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4AF21-9A4D-4E1C-A7E8-E54E91603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 zaokrąglony 17"/>
          <p:cNvSpPr/>
          <p:nvPr/>
        </p:nvSpPr>
        <p:spPr>
          <a:xfrm>
            <a:off x="373063" y="1901825"/>
            <a:ext cx="8091487" cy="15271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0">
              <a:latin typeface="Arial Black" pitchFamily="34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6272" y="1156562"/>
          <a:ext cx="8777951" cy="5343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2" name="Łącznik prostoliniowy 21"/>
          <p:cNvCxnSpPr/>
          <p:nvPr/>
        </p:nvCxnSpPr>
        <p:spPr>
          <a:xfrm flipV="1">
            <a:off x="373063" y="3733800"/>
            <a:ext cx="7939087" cy="76200"/>
          </a:xfrm>
          <a:prstGeom prst="line">
            <a:avLst/>
          </a:prstGeom>
          <a:ln w="571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 tekstowe 22"/>
          <p:cNvSpPr txBox="1">
            <a:spLocks noChangeArrowheads="1"/>
          </p:cNvSpPr>
          <p:nvPr/>
        </p:nvSpPr>
        <p:spPr bwMode="auto">
          <a:xfrm rot="20999565">
            <a:off x="3990975" y="2484438"/>
            <a:ext cx="41227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000" b="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MINISTERSTWO OBRONY NARODOWEJ</a:t>
            </a:r>
          </a:p>
        </p:txBody>
      </p:sp>
      <p:sp>
        <p:nvSpPr>
          <p:cNvPr id="10246" name="pole tekstowe 23"/>
          <p:cNvSpPr txBox="1">
            <a:spLocks noChangeArrowheads="1"/>
          </p:cNvSpPr>
          <p:nvPr/>
        </p:nvSpPr>
        <p:spPr bwMode="auto">
          <a:xfrm rot="-407531">
            <a:off x="4464050" y="3925888"/>
            <a:ext cx="328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0">
                <a:solidFill>
                  <a:srgbClr val="4F6228"/>
                </a:solidFill>
                <a:latin typeface="Arial Black" pitchFamily="34" charset="0"/>
                <a:cs typeface="Aharoni" pitchFamily="2" charset="-79"/>
              </a:rPr>
              <a:t>SIŁY ZBROJNE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-6350"/>
            <a:ext cx="9144000" cy="915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Ideowy model </a:t>
            </a:r>
            <a:r>
              <a:rPr lang="pl-PL" sz="2400" dirty="0" err="1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SKiD</a:t>
            </a:r>
            <a:endParaRPr lang="pl-PL" sz="2400" dirty="0">
              <a:solidFill>
                <a:schemeClr val="tx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1BA6F-B5E9-4C18-B138-7F31F2D8F9A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9707</TotalTime>
  <Words>1175</Words>
  <Application>Microsoft Office PowerPoint</Application>
  <PresentationFormat>Pokaz na ekranie (4:3)</PresentationFormat>
  <Paragraphs>215</Paragraphs>
  <Slides>19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Spotkanie eksperckie:</dc:title>
  <dc:creator>Marcin Skowron</dc:creator>
  <cp:lastModifiedBy>Stanisław</cp:lastModifiedBy>
  <cp:revision>527</cp:revision>
  <dcterms:created xsi:type="dcterms:W3CDTF">2006-08-16T00:00:00Z</dcterms:created>
  <dcterms:modified xsi:type="dcterms:W3CDTF">2015-08-31T19:41:52Z</dcterms:modified>
</cp:coreProperties>
</file>